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76" r:id="rId16"/>
    <p:sldId id="275" r:id="rId17"/>
    <p:sldId id="272" r:id="rId18"/>
    <p:sldId id="268" r:id="rId19"/>
    <p:sldId id="269" r:id="rId20"/>
    <p:sldId id="271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959F4-1378-4018-5D46-BBA566E5BBEE}" v="447" dt="2024-05-08T22:26:48.993"/>
    <p1510:client id="{7FCD0D0A-4363-546D-3174-9B72DE53673C}" v="655" dt="2024-05-09T01:05:14.655"/>
    <p1510:client id="{96CD14E6-D0A0-8897-1980-A7C40AE74A4E}" v="1" dt="2024-05-09T02:14:36.677"/>
    <p1510:client id="{CD264780-53B0-DD33-F176-379D91432618}" v="21" dt="2024-05-09T01:52:19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56"/>
  </p:normalViewPr>
  <p:slideViewPr>
    <p:cSldViewPr snapToGrid="0">
      <p:cViewPr varScale="1">
        <p:scale>
          <a:sx n="106" d="100"/>
          <a:sy n="10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BB4A7-8958-4AAF-B69E-FD903FCE1CF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2104BCE-4687-4FDD-819D-D2172E58ADE2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  <a:latin typeface="Times New Roman"/>
              <a:cs typeface="Times New Roman"/>
            </a:rPr>
            <a:t>Assess influencer impact on consumer adoption of new aesthetic care products.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80368B35-9089-4622-9B38-83955D8B1E0A}" type="parTrans" cxnId="{ACBA7AA3-476A-4DDC-8C09-B1349EE71CB9}">
      <dgm:prSet/>
      <dgm:spPr/>
      <dgm:t>
        <a:bodyPr/>
        <a:lstStyle/>
        <a:p>
          <a:endParaRPr lang="en-US"/>
        </a:p>
      </dgm:t>
    </dgm:pt>
    <dgm:pt modelId="{E4C51D6E-E338-4DE5-AC67-83624D256CB7}" type="sibTrans" cxnId="{ACBA7AA3-476A-4DDC-8C09-B1349EE71CB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EDBE72-2A07-421A-8DBD-636E8F9E30D4}">
      <dgm:prSet/>
      <dgm:spPr/>
      <dgm:t>
        <a:bodyPr/>
        <a:lstStyle/>
        <a:p>
          <a:pPr rtl="0"/>
          <a:r>
            <a:rPr lang="en-US" baseline="0">
              <a:solidFill>
                <a:schemeClr val="tx1"/>
              </a:solidFill>
              <a:latin typeface="Times New Roman"/>
              <a:cs typeface="Times New Roman"/>
            </a:rPr>
            <a:t> Determine influencers' role in brand visibility and engagement on social media.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2E50F289-EFCB-4C54-8C66-D0F4338B3AF3}" type="parTrans" cxnId="{3ED88947-041E-426B-85C3-F7682FCBFB75}">
      <dgm:prSet/>
      <dgm:spPr/>
      <dgm:t>
        <a:bodyPr/>
        <a:lstStyle/>
        <a:p>
          <a:endParaRPr lang="en-US"/>
        </a:p>
      </dgm:t>
    </dgm:pt>
    <dgm:pt modelId="{C8A69EAB-7829-4D6B-9AAA-C7FA95332810}" type="sibTrans" cxnId="{3ED88947-041E-426B-85C3-F7682FCBFB7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CC00089-6915-47FE-A375-2FCAEC92D254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  <a:latin typeface="Times New Roman"/>
              <a:cs typeface="Times New Roman"/>
            </a:rPr>
            <a:t>Analyze how influencer-brand partnerships influence consumer trust.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B563B07A-DEBE-47DE-B211-2BB0D37B426B}" type="parTrans" cxnId="{238C75AA-F917-457F-9A63-7BB41F09CAEB}">
      <dgm:prSet/>
      <dgm:spPr/>
      <dgm:t>
        <a:bodyPr/>
        <a:lstStyle/>
        <a:p>
          <a:endParaRPr lang="en-US"/>
        </a:p>
      </dgm:t>
    </dgm:pt>
    <dgm:pt modelId="{D5C17AC1-F365-493F-BC6C-D4F074BBF844}" type="sibTrans" cxnId="{238C75AA-F917-457F-9A63-7BB41F09CAE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C00F5D8-8D62-4EE2-A337-BDFF7C22211C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  <a:latin typeface="Times New Roman"/>
              <a:cs typeface="Times New Roman"/>
            </a:rPr>
            <a:t>Evaluate influencer campaigns' effectiveness in driving product purchases.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0CA3C950-26E7-46A5-A2B5-0C0ED9F97712}" type="parTrans" cxnId="{3F159844-6138-4D03-AAB3-F781255B97CC}">
      <dgm:prSet/>
      <dgm:spPr/>
      <dgm:t>
        <a:bodyPr/>
        <a:lstStyle/>
        <a:p>
          <a:endParaRPr lang="en-US"/>
        </a:p>
      </dgm:t>
    </dgm:pt>
    <dgm:pt modelId="{555EB2AF-5D63-47AD-9E0E-CCDE48A06DA6}" type="sibTrans" cxnId="{3F159844-6138-4D03-AAB3-F781255B97C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23C4912-17C2-4A44-BA58-46D7E8FEC6BF}">
      <dgm:prSet/>
      <dgm:spPr/>
      <dgm:t>
        <a:bodyPr/>
        <a:lstStyle/>
        <a:p>
          <a:r>
            <a:rPr lang="en-US" baseline="0">
              <a:solidFill>
                <a:schemeClr val="tx1"/>
              </a:solidFill>
              <a:latin typeface="Times New Roman"/>
              <a:cs typeface="Times New Roman"/>
            </a:rPr>
            <a:t>5. Develop methods to measure and optimize influencer partnership impact.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75932701-5707-48F9-8439-BA78CB561ADE}" type="parTrans" cxnId="{A14451CC-997C-4BA2-BAF4-32F2F6915797}">
      <dgm:prSet/>
      <dgm:spPr/>
      <dgm:t>
        <a:bodyPr/>
        <a:lstStyle/>
        <a:p>
          <a:endParaRPr lang="en-US"/>
        </a:p>
      </dgm:t>
    </dgm:pt>
    <dgm:pt modelId="{DD71FD75-B4C9-4BA1-8117-2BB7532B6C5F}" type="sibTrans" cxnId="{A14451CC-997C-4BA2-BAF4-32F2F691579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4A484C7-E07B-4AF4-80F3-DD6B44CAFA7B}" type="pres">
      <dgm:prSet presAssocID="{EB1BB4A7-8958-4AAF-B69E-FD903FCE1CF6}" presName="linearFlow" presStyleCnt="0">
        <dgm:presLayoutVars>
          <dgm:dir/>
          <dgm:animLvl val="lvl"/>
          <dgm:resizeHandles val="exact"/>
        </dgm:presLayoutVars>
      </dgm:prSet>
      <dgm:spPr/>
    </dgm:pt>
    <dgm:pt modelId="{A5CF3DF4-5A7A-428F-AF2E-A4C674EFC90E}" type="pres">
      <dgm:prSet presAssocID="{32104BCE-4687-4FDD-819D-D2172E58ADE2}" presName="compositeNode" presStyleCnt="0"/>
      <dgm:spPr/>
    </dgm:pt>
    <dgm:pt modelId="{35DEC1DC-BF9B-4E24-AA4D-413498B5A44F}" type="pres">
      <dgm:prSet presAssocID="{32104BCE-4687-4FDD-819D-D2172E58ADE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BCCE30-9F4C-4A07-89DF-3213B3E05DDA}" type="pres">
      <dgm:prSet presAssocID="{32104BCE-4687-4FDD-819D-D2172E58ADE2}" presName="parSh" presStyleCnt="0"/>
      <dgm:spPr/>
    </dgm:pt>
    <dgm:pt modelId="{82800EE3-AC6A-4A3C-9897-5E60B56C0145}" type="pres">
      <dgm:prSet presAssocID="{32104BCE-4687-4FDD-819D-D2172E58ADE2}" presName="lineNode" presStyleLbl="alignAccFollowNode1" presStyleIdx="0" presStyleCnt="15"/>
      <dgm:spPr/>
    </dgm:pt>
    <dgm:pt modelId="{B472553C-BFEE-4C26-962D-8FE655DD8D2B}" type="pres">
      <dgm:prSet presAssocID="{32104BCE-4687-4FDD-819D-D2172E58ADE2}" presName="lineArrowNode" presStyleLbl="alignAccFollowNode1" presStyleIdx="1" presStyleCnt="15"/>
      <dgm:spPr/>
    </dgm:pt>
    <dgm:pt modelId="{B3799526-207E-4EBC-ABFE-1DDD97CEC8A6}" type="pres">
      <dgm:prSet presAssocID="{E4C51D6E-E338-4DE5-AC67-83624D256CB7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BBAF865C-5561-44DA-8B5D-A7C226356079}" type="pres">
      <dgm:prSet presAssocID="{E4C51D6E-E338-4DE5-AC67-83624D256CB7}" presName="spacerBetweenCircleAndCallout" presStyleCnt="0">
        <dgm:presLayoutVars/>
      </dgm:prSet>
      <dgm:spPr/>
    </dgm:pt>
    <dgm:pt modelId="{930668D6-3B99-452D-B1E9-951474E117C5}" type="pres">
      <dgm:prSet presAssocID="{32104BCE-4687-4FDD-819D-D2172E58ADE2}" presName="nodeText" presStyleLbl="alignAccFollowNode1" presStyleIdx="2" presStyleCnt="15">
        <dgm:presLayoutVars>
          <dgm:bulletEnabled val="1"/>
        </dgm:presLayoutVars>
      </dgm:prSet>
      <dgm:spPr/>
    </dgm:pt>
    <dgm:pt modelId="{C4711A15-F6D4-4972-A5FA-77DD1BC2466C}" type="pres">
      <dgm:prSet presAssocID="{E4C51D6E-E338-4DE5-AC67-83624D256CB7}" presName="sibTransComposite" presStyleCnt="0"/>
      <dgm:spPr/>
    </dgm:pt>
    <dgm:pt modelId="{3CB43154-5EF9-48E4-A1A6-D611EB98BE07}" type="pres">
      <dgm:prSet presAssocID="{65EDBE72-2A07-421A-8DBD-636E8F9E30D4}" presName="compositeNode" presStyleCnt="0"/>
      <dgm:spPr/>
    </dgm:pt>
    <dgm:pt modelId="{9DB7EACF-2CCD-45DD-BBFB-2EF42699356B}" type="pres">
      <dgm:prSet presAssocID="{65EDBE72-2A07-421A-8DBD-636E8F9E30D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5E357F5-764D-4FA7-A91E-73607D3EC343}" type="pres">
      <dgm:prSet presAssocID="{65EDBE72-2A07-421A-8DBD-636E8F9E30D4}" presName="parSh" presStyleCnt="0"/>
      <dgm:spPr/>
    </dgm:pt>
    <dgm:pt modelId="{6EA73D51-15BE-40E4-819A-688D9B4C531F}" type="pres">
      <dgm:prSet presAssocID="{65EDBE72-2A07-421A-8DBD-636E8F9E30D4}" presName="lineNode" presStyleLbl="alignAccFollowNode1" presStyleIdx="3" presStyleCnt="15"/>
      <dgm:spPr/>
    </dgm:pt>
    <dgm:pt modelId="{A4DA771B-962D-4F03-82E6-CB3A979D2C0C}" type="pres">
      <dgm:prSet presAssocID="{65EDBE72-2A07-421A-8DBD-636E8F9E30D4}" presName="lineArrowNode" presStyleLbl="alignAccFollowNode1" presStyleIdx="4" presStyleCnt="15"/>
      <dgm:spPr/>
    </dgm:pt>
    <dgm:pt modelId="{4875A863-9A9E-43C7-94CA-E18F6DBDF986}" type="pres">
      <dgm:prSet presAssocID="{C8A69EAB-7829-4D6B-9AAA-C7FA95332810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4B8844C-1387-4261-AA3A-DBB3947379B4}" type="pres">
      <dgm:prSet presAssocID="{C8A69EAB-7829-4D6B-9AAA-C7FA95332810}" presName="spacerBetweenCircleAndCallout" presStyleCnt="0">
        <dgm:presLayoutVars/>
      </dgm:prSet>
      <dgm:spPr/>
    </dgm:pt>
    <dgm:pt modelId="{DD6310B2-383A-4C0F-BD14-256C68291790}" type="pres">
      <dgm:prSet presAssocID="{65EDBE72-2A07-421A-8DBD-636E8F9E30D4}" presName="nodeText" presStyleLbl="alignAccFollowNode1" presStyleIdx="5" presStyleCnt="15">
        <dgm:presLayoutVars>
          <dgm:bulletEnabled val="1"/>
        </dgm:presLayoutVars>
      </dgm:prSet>
      <dgm:spPr/>
    </dgm:pt>
    <dgm:pt modelId="{C53827E0-A564-4889-9899-A9A5726A01D8}" type="pres">
      <dgm:prSet presAssocID="{C8A69EAB-7829-4D6B-9AAA-C7FA95332810}" presName="sibTransComposite" presStyleCnt="0"/>
      <dgm:spPr/>
    </dgm:pt>
    <dgm:pt modelId="{CAE21804-8514-45C0-BDE7-674385C18347}" type="pres">
      <dgm:prSet presAssocID="{0CC00089-6915-47FE-A375-2FCAEC92D254}" presName="compositeNode" presStyleCnt="0"/>
      <dgm:spPr/>
    </dgm:pt>
    <dgm:pt modelId="{34D8CE69-301B-4602-9B5F-831EB6C20C8B}" type="pres">
      <dgm:prSet presAssocID="{0CC00089-6915-47FE-A375-2FCAEC92D25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4B99244-9C2A-414D-B7E8-63841FF69C37}" type="pres">
      <dgm:prSet presAssocID="{0CC00089-6915-47FE-A375-2FCAEC92D254}" presName="parSh" presStyleCnt="0"/>
      <dgm:spPr/>
    </dgm:pt>
    <dgm:pt modelId="{4A02BC3E-E8B7-4D87-98CB-8335930004A1}" type="pres">
      <dgm:prSet presAssocID="{0CC00089-6915-47FE-A375-2FCAEC92D254}" presName="lineNode" presStyleLbl="alignAccFollowNode1" presStyleIdx="6" presStyleCnt="15"/>
      <dgm:spPr/>
    </dgm:pt>
    <dgm:pt modelId="{C833A926-D20E-47DF-9E36-2F23109C136C}" type="pres">
      <dgm:prSet presAssocID="{0CC00089-6915-47FE-A375-2FCAEC92D254}" presName="lineArrowNode" presStyleLbl="alignAccFollowNode1" presStyleIdx="7" presStyleCnt="15"/>
      <dgm:spPr/>
    </dgm:pt>
    <dgm:pt modelId="{C8015368-AB85-46C9-ABED-CD55BEB53D1E}" type="pres">
      <dgm:prSet presAssocID="{D5C17AC1-F365-493F-BC6C-D4F074BBF844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540FF4F-8C96-4AA4-9EFA-1078BEFFF620}" type="pres">
      <dgm:prSet presAssocID="{D5C17AC1-F365-493F-BC6C-D4F074BBF844}" presName="spacerBetweenCircleAndCallout" presStyleCnt="0">
        <dgm:presLayoutVars/>
      </dgm:prSet>
      <dgm:spPr/>
    </dgm:pt>
    <dgm:pt modelId="{001BAF52-7715-4C5D-AEA9-4A10E9FA6413}" type="pres">
      <dgm:prSet presAssocID="{0CC00089-6915-47FE-A375-2FCAEC92D254}" presName="nodeText" presStyleLbl="alignAccFollowNode1" presStyleIdx="8" presStyleCnt="15">
        <dgm:presLayoutVars>
          <dgm:bulletEnabled val="1"/>
        </dgm:presLayoutVars>
      </dgm:prSet>
      <dgm:spPr/>
    </dgm:pt>
    <dgm:pt modelId="{D0E3719A-2AB6-4C9D-AC54-B10FF122539E}" type="pres">
      <dgm:prSet presAssocID="{D5C17AC1-F365-493F-BC6C-D4F074BBF844}" presName="sibTransComposite" presStyleCnt="0"/>
      <dgm:spPr/>
    </dgm:pt>
    <dgm:pt modelId="{527382AA-97FD-40FC-9BAB-A71343E1222F}" type="pres">
      <dgm:prSet presAssocID="{5C00F5D8-8D62-4EE2-A337-BDFF7C22211C}" presName="compositeNode" presStyleCnt="0"/>
      <dgm:spPr/>
    </dgm:pt>
    <dgm:pt modelId="{A603DE00-4A6B-4AFC-939E-E638FEF65039}" type="pres">
      <dgm:prSet presAssocID="{5C00F5D8-8D62-4EE2-A337-BDFF7C22211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E6DC848-1D5B-481A-8A1E-222947742BCB}" type="pres">
      <dgm:prSet presAssocID="{5C00F5D8-8D62-4EE2-A337-BDFF7C22211C}" presName="parSh" presStyleCnt="0"/>
      <dgm:spPr/>
    </dgm:pt>
    <dgm:pt modelId="{B11431D8-9459-411B-A4DC-C61A7A2B308E}" type="pres">
      <dgm:prSet presAssocID="{5C00F5D8-8D62-4EE2-A337-BDFF7C22211C}" presName="lineNode" presStyleLbl="alignAccFollowNode1" presStyleIdx="9" presStyleCnt="15"/>
      <dgm:spPr/>
    </dgm:pt>
    <dgm:pt modelId="{9FB3ECF6-073E-4D24-A097-883E2870FA35}" type="pres">
      <dgm:prSet presAssocID="{5C00F5D8-8D62-4EE2-A337-BDFF7C22211C}" presName="lineArrowNode" presStyleLbl="alignAccFollowNode1" presStyleIdx="10" presStyleCnt="15"/>
      <dgm:spPr/>
    </dgm:pt>
    <dgm:pt modelId="{9BC016B2-C67F-4149-B172-AD757BB13DCD}" type="pres">
      <dgm:prSet presAssocID="{555EB2AF-5D63-47AD-9E0E-CCDE48A06DA6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7B412E67-988C-4F78-88A9-6A07338DD73E}" type="pres">
      <dgm:prSet presAssocID="{555EB2AF-5D63-47AD-9E0E-CCDE48A06DA6}" presName="spacerBetweenCircleAndCallout" presStyleCnt="0">
        <dgm:presLayoutVars/>
      </dgm:prSet>
      <dgm:spPr/>
    </dgm:pt>
    <dgm:pt modelId="{3F455239-2203-4E40-BEC0-1381C4165EE2}" type="pres">
      <dgm:prSet presAssocID="{5C00F5D8-8D62-4EE2-A337-BDFF7C22211C}" presName="nodeText" presStyleLbl="alignAccFollowNode1" presStyleIdx="11" presStyleCnt="15">
        <dgm:presLayoutVars>
          <dgm:bulletEnabled val="1"/>
        </dgm:presLayoutVars>
      </dgm:prSet>
      <dgm:spPr/>
    </dgm:pt>
    <dgm:pt modelId="{ED2B426B-DCAE-4B66-A030-9EE302B16275}" type="pres">
      <dgm:prSet presAssocID="{555EB2AF-5D63-47AD-9E0E-CCDE48A06DA6}" presName="sibTransComposite" presStyleCnt="0"/>
      <dgm:spPr/>
    </dgm:pt>
    <dgm:pt modelId="{39F006DC-061D-4070-9A1F-3089C42A5E45}" type="pres">
      <dgm:prSet presAssocID="{423C4912-17C2-4A44-BA58-46D7E8FEC6BF}" presName="compositeNode" presStyleCnt="0"/>
      <dgm:spPr/>
    </dgm:pt>
    <dgm:pt modelId="{922927C8-8458-41B9-90CC-47801B83267A}" type="pres">
      <dgm:prSet presAssocID="{423C4912-17C2-4A44-BA58-46D7E8FEC6B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80DECE-A796-457D-B411-B8D004926274}" type="pres">
      <dgm:prSet presAssocID="{423C4912-17C2-4A44-BA58-46D7E8FEC6BF}" presName="parSh" presStyleCnt="0"/>
      <dgm:spPr/>
    </dgm:pt>
    <dgm:pt modelId="{C719A915-097E-40F0-9716-8C2B24C7E15E}" type="pres">
      <dgm:prSet presAssocID="{423C4912-17C2-4A44-BA58-46D7E8FEC6BF}" presName="lineNode" presStyleLbl="alignAccFollowNode1" presStyleIdx="12" presStyleCnt="15"/>
      <dgm:spPr/>
    </dgm:pt>
    <dgm:pt modelId="{0BECE967-1278-4B03-A8D7-0721423834F4}" type="pres">
      <dgm:prSet presAssocID="{423C4912-17C2-4A44-BA58-46D7E8FEC6BF}" presName="lineArrowNode" presStyleLbl="alignAccFollowNode1" presStyleIdx="13" presStyleCnt="15"/>
      <dgm:spPr/>
    </dgm:pt>
    <dgm:pt modelId="{C251EDA2-1941-42D2-A5B4-329631CF0A92}" type="pres">
      <dgm:prSet presAssocID="{DD71FD75-B4C9-4BA1-8117-2BB7532B6C5F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81E28E9E-354E-4935-B26B-A7E88CED44D8}" type="pres">
      <dgm:prSet presAssocID="{DD71FD75-B4C9-4BA1-8117-2BB7532B6C5F}" presName="spacerBetweenCircleAndCallout" presStyleCnt="0">
        <dgm:presLayoutVars/>
      </dgm:prSet>
      <dgm:spPr/>
    </dgm:pt>
    <dgm:pt modelId="{2697A424-150A-41E8-99A9-4F8F39D8CE91}" type="pres">
      <dgm:prSet presAssocID="{423C4912-17C2-4A44-BA58-46D7E8FEC6BF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2C9E313A-C1D8-4C3B-91D1-D9B4EC88BF75}" type="presOf" srcId="{555EB2AF-5D63-47AD-9E0E-CCDE48A06DA6}" destId="{9BC016B2-C67F-4149-B172-AD757BB13DCD}" srcOrd="0" destOrd="0" presId="urn:microsoft.com/office/officeart/2016/7/layout/LinearArrowProcessNumbered"/>
    <dgm:cxn modelId="{3F159844-6138-4D03-AAB3-F781255B97CC}" srcId="{EB1BB4A7-8958-4AAF-B69E-FD903FCE1CF6}" destId="{5C00F5D8-8D62-4EE2-A337-BDFF7C22211C}" srcOrd="3" destOrd="0" parTransId="{0CA3C950-26E7-46A5-A2B5-0C0ED9F97712}" sibTransId="{555EB2AF-5D63-47AD-9E0E-CCDE48A06DA6}"/>
    <dgm:cxn modelId="{43606145-8DBD-45C8-AA59-B37E4331A2B7}" type="presOf" srcId="{DD71FD75-B4C9-4BA1-8117-2BB7532B6C5F}" destId="{C251EDA2-1941-42D2-A5B4-329631CF0A92}" srcOrd="0" destOrd="0" presId="urn:microsoft.com/office/officeart/2016/7/layout/LinearArrowProcessNumbered"/>
    <dgm:cxn modelId="{3ED88947-041E-426B-85C3-F7682FCBFB75}" srcId="{EB1BB4A7-8958-4AAF-B69E-FD903FCE1CF6}" destId="{65EDBE72-2A07-421A-8DBD-636E8F9E30D4}" srcOrd="1" destOrd="0" parTransId="{2E50F289-EFCB-4C54-8C66-D0F4338B3AF3}" sibTransId="{C8A69EAB-7829-4D6B-9AAA-C7FA95332810}"/>
    <dgm:cxn modelId="{26F0206B-11CB-40AA-9AC7-124D92964CB0}" type="presOf" srcId="{5C00F5D8-8D62-4EE2-A337-BDFF7C22211C}" destId="{3F455239-2203-4E40-BEC0-1381C4165EE2}" srcOrd="0" destOrd="0" presId="urn:microsoft.com/office/officeart/2016/7/layout/LinearArrowProcessNumbered"/>
    <dgm:cxn modelId="{35CE6182-8F73-47FD-B771-88CE804277A4}" type="presOf" srcId="{0CC00089-6915-47FE-A375-2FCAEC92D254}" destId="{001BAF52-7715-4C5D-AEA9-4A10E9FA6413}" srcOrd="0" destOrd="0" presId="urn:microsoft.com/office/officeart/2016/7/layout/LinearArrowProcessNumbered"/>
    <dgm:cxn modelId="{6854068C-AC2D-4711-99C7-F9546911F2BF}" type="presOf" srcId="{D5C17AC1-F365-493F-BC6C-D4F074BBF844}" destId="{C8015368-AB85-46C9-ABED-CD55BEB53D1E}" srcOrd="0" destOrd="0" presId="urn:microsoft.com/office/officeart/2016/7/layout/LinearArrowProcessNumbered"/>
    <dgm:cxn modelId="{C4BA3B9A-A966-4363-9CFA-695AFAA420AF}" type="presOf" srcId="{EB1BB4A7-8958-4AAF-B69E-FD903FCE1CF6}" destId="{84A484C7-E07B-4AF4-80F3-DD6B44CAFA7B}" srcOrd="0" destOrd="0" presId="urn:microsoft.com/office/officeart/2016/7/layout/LinearArrowProcessNumbered"/>
    <dgm:cxn modelId="{89CF58A3-46D5-4482-BF95-D2D2BB387D52}" type="presOf" srcId="{423C4912-17C2-4A44-BA58-46D7E8FEC6BF}" destId="{2697A424-150A-41E8-99A9-4F8F39D8CE91}" srcOrd="0" destOrd="0" presId="urn:microsoft.com/office/officeart/2016/7/layout/LinearArrowProcessNumbered"/>
    <dgm:cxn modelId="{ACBA7AA3-476A-4DDC-8C09-B1349EE71CB9}" srcId="{EB1BB4A7-8958-4AAF-B69E-FD903FCE1CF6}" destId="{32104BCE-4687-4FDD-819D-D2172E58ADE2}" srcOrd="0" destOrd="0" parTransId="{80368B35-9089-4622-9B38-83955D8B1E0A}" sibTransId="{E4C51D6E-E338-4DE5-AC67-83624D256CB7}"/>
    <dgm:cxn modelId="{238C75AA-F917-457F-9A63-7BB41F09CAEB}" srcId="{EB1BB4A7-8958-4AAF-B69E-FD903FCE1CF6}" destId="{0CC00089-6915-47FE-A375-2FCAEC92D254}" srcOrd="2" destOrd="0" parTransId="{B563B07A-DEBE-47DE-B211-2BB0D37B426B}" sibTransId="{D5C17AC1-F365-493F-BC6C-D4F074BBF844}"/>
    <dgm:cxn modelId="{852D95B5-AF28-44D2-8017-B5CF1DD781A2}" type="presOf" srcId="{E4C51D6E-E338-4DE5-AC67-83624D256CB7}" destId="{B3799526-207E-4EBC-ABFE-1DDD97CEC8A6}" srcOrd="0" destOrd="0" presId="urn:microsoft.com/office/officeart/2016/7/layout/LinearArrowProcessNumbered"/>
    <dgm:cxn modelId="{591763C4-F004-4F87-BF58-47BCCC1F6F2B}" type="presOf" srcId="{32104BCE-4687-4FDD-819D-D2172E58ADE2}" destId="{930668D6-3B99-452D-B1E9-951474E117C5}" srcOrd="0" destOrd="0" presId="urn:microsoft.com/office/officeart/2016/7/layout/LinearArrowProcessNumbered"/>
    <dgm:cxn modelId="{A14451CC-997C-4BA2-BAF4-32F2F6915797}" srcId="{EB1BB4A7-8958-4AAF-B69E-FD903FCE1CF6}" destId="{423C4912-17C2-4A44-BA58-46D7E8FEC6BF}" srcOrd="4" destOrd="0" parTransId="{75932701-5707-48F9-8439-BA78CB561ADE}" sibTransId="{DD71FD75-B4C9-4BA1-8117-2BB7532B6C5F}"/>
    <dgm:cxn modelId="{E3F0A3D7-3035-43A0-945F-967F2AF80E26}" type="presOf" srcId="{65EDBE72-2A07-421A-8DBD-636E8F9E30D4}" destId="{DD6310B2-383A-4C0F-BD14-256C68291790}" srcOrd="0" destOrd="0" presId="urn:microsoft.com/office/officeart/2016/7/layout/LinearArrowProcessNumbered"/>
    <dgm:cxn modelId="{FBB841F3-0C52-4FEB-A63A-9D1FB00BF133}" type="presOf" srcId="{C8A69EAB-7829-4D6B-9AAA-C7FA95332810}" destId="{4875A863-9A9E-43C7-94CA-E18F6DBDF986}" srcOrd="0" destOrd="0" presId="urn:microsoft.com/office/officeart/2016/7/layout/LinearArrowProcessNumbered"/>
    <dgm:cxn modelId="{7892FD05-459A-4F62-A276-6E494B0B16D5}" type="presParOf" srcId="{84A484C7-E07B-4AF4-80F3-DD6B44CAFA7B}" destId="{A5CF3DF4-5A7A-428F-AF2E-A4C674EFC90E}" srcOrd="0" destOrd="0" presId="urn:microsoft.com/office/officeart/2016/7/layout/LinearArrowProcessNumbered"/>
    <dgm:cxn modelId="{43ACC13E-B305-4A03-A124-72C2B668F0A0}" type="presParOf" srcId="{A5CF3DF4-5A7A-428F-AF2E-A4C674EFC90E}" destId="{35DEC1DC-BF9B-4E24-AA4D-413498B5A44F}" srcOrd="0" destOrd="0" presId="urn:microsoft.com/office/officeart/2016/7/layout/LinearArrowProcessNumbered"/>
    <dgm:cxn modelId="{63A4E654-12B6-4CF3-85BC-9A66001B0255}" type="presParOf" srcId="{A5CF3DF4-5A7A-428F-AF2E-A4C674EFC90E}" destId="{D5BCCE30-9F4C-4A07-89DF-3213B3E05DDA}" srcOrd="1" destOrd="0" presId="urn:microsoft.com/office/officeart/2016/7/layout/LinearArrowProcessNumbered"/>
    <dgm:cxn modelId="{E02F1273-CCCC-4CFA-832B-FE4985B74D15}" type="presParOf" srcId="{D5BCCE30-9F4C-4A07-89DF-3213B3E05DDA}" destId="{82800EE3-AC6A-4A3C-9897-5E60B56C0145}" srcOrd="0" destOrd="0" presId="urn:microsoft.com/office/officeart/2016/7/layout/LinearArrowProcessNumbered"/>
    <dgm:cxn modelId="{B9B97B2C-4E05-4B89-9A8E-4952EB063B23}" type="presParOf" srcId="{D5BCCE30-9F4C-4A07-89DF-3213B3E05DDA}" destId="{B472553C-BFEE-4C26-962D-8FE655DD8D2B}" srcOrd="1" destOrd="0" presId="urn:microsoft.com/office/officeart/2016/7/layout/LinearArrowProcessNumbered"/>
    <dgm:cxn modelId="{97327A00-A9FC-4DA8-8286-510C6EF2B635}" type="presParOf" srcId="{D5BCCE30-9F4C-4A07-89DF-3213B3E05DDA}" destId="{B3799526-207E-4EBC-ABFE-1DDD97CEC8A6}" srcOrd="2" destOrd="0" presId="urn:microsoft.com/office/officeart/2016/7/layout/LinearArrowProcessNumbered"/>
    <dgm:cxn modelId="{C42E1D8B-FEEE-4D20-A9CC-13ECBAB6206F}" type="presParOf" srcId="{D5BCCE30-9F4C-4A07-89DF-3213B3E05DDA}" destId="{BBAF865C-5561-44DA-8B5D-A7C226356079}" srcOrd="3" destOrd="0" presId="urn:microsoft.com/office/officeart/2016/7/layout/LinearArrowProcessNumbered"/>
    <dgm:cxn modelId="{B9225B41-2A51-4DAF-B915-1D0AD0CB5EB8}" type="presParOf" srcId="{A5CF3DF4-5A7A-428F-AF2E-A4C674EFC90E}" destId="{930668D6-3B99-452D-B1E9-951474E117C5}" srcOrd="2" destOrd="0" presId="urn:microsoft.com/office/officeart/2016/7/layout/LinearArrowProcessNumbered"/>
    <dgm:cxn modelId="{E6DFA86E-733D-44FC-B6C0-3FFFD612B20D}" type="presParOf" srcId="{84A484C7-E07B-4AF4-80F3-DD6B44CAFA7B}" destId="{C4711A15-F6D4-4972-A5FA-77DD1BC2466C}" srcOrd="1" destOrd="0" presId="urn:microsoft.com/office/officeart/2016/7/layout/LinearArrowProcessNumbered"/>
    <dgm:cxn modelId="{3EF6E3A5-F062-4E1E-8307-669A80A458EC}" type="presParOf" srcId="{84A484C7-E07B-4AF4-80F3-DD6B44CAFA7B}" destId="{3CB43154-5EF9-48E4-A1A6-D611EB98BE07}" srcOrd="2" destOrd="0" presId="urn:microsoft.com/office/officeart/2016/7/layout/LinearArrowProcessNumbered"/>
    <dgm:cxn modelId="{E694E3D1-C6C4-4DFC-B4EC-B2C4DD1BFBE0}" type="presParOf" srcId="{3CB43154-5EF9-48E4-A1A6-D611EB98BE07}" destId="{9DB7EACF-2CCD-45DD-BBFB-2EF42699356B}" srcOrd="0" destOrd="0" presId="urn:microsoft.com/office/officeart/2016/7/layout/LinearArrowProcessNumbered"/>
    <dgm:cxn modelId="{C58084B0-AED3-4E07-9770-FE1F00982E90}" type="presParOf" srcId="{3CB43154-5EF9-48E4-A1A6-D611EB98BE07}" destId="{95E357F5-764D-4FA7-A91E-73607D3EC343}" srcOrd="1" destOrd="0" presId="urn:microsoft.com/office/officeart/2016/7/layout/LinearArrowProcessNumbered"/>
    <dgm:cxn modelId="{15D44367-CA17-4B12-AB4C-33F515E1D575}" type="presParOf" srcId="{95E357F5-764D-4FA7-A91E-73607D3EC343}" destId="{6EA73D51-15BE-40E4-819A-688D9B4C531F}" srcOrd="0" destOrd="0" presId="urn:microsoft.com/office/officeart/2016/7/layout/LinearArrowProcessNumbered"/>
    <dgm:cxn modelId="{D0E9501F-FEDF-4F29-BB93-3297449B8B83}" type="presParOf" srcId="{95E357F5-764D-4FA7-A91E-73607D3EC343}" destId="{A4DA771B-962D-4F03-82E6-CB3A979D2C0C}" srcOrd="1" destOrd="0" presId="urn:microsoft.com/office/officeart/2016/7/layout/LinearArrowProcessNumbered"/>
    <dgm:cxn modelId="{25C2AC37-7A0B-4F9A-A321-EE4FD66A1FBF}" type="presParOf" srcId="{95E357F5-764D-4FA7-A91E-73607D3EC343}" destId="{4875A863-9A9E-43C7-94CA-E18F6DBDF986}" srcOrd="2" destOrd="0" presId="urn:microsoft.com/office/officeart/2016/7/layout/LinearArrowProcessNumbered"/>
    <dgm:cxn modelId="{49384AA8-4839-47E0-B231-7D855FCEF3B9}" type="presParOf" srcId="{95E357F5-764D-4FA7-A91E-73607D3EC343}" destId="{E4B8844C-1387-4261-AA3A-DBB3947379B4}" srcOrd="3" destOrd="0" presId="urn:microsoft.com/office/officeart/2016/7/layout/LinearArrowProcessNumbered"/>
    <dgm:cxn modelId="{5E18FB50-4F48-4A02-B6D2-CD2010EC94A1}" type="presParOf" srcId="{3CB43154-5EF9-48E4-A1A6-D611EB98BE07}" destId="{DD6310B2-383A-4C0F-BD14-256C68291790}" srcOrd="2" destOrd="0" presId="urn:microsoft.com/office/officeart/2016/7/layout/LinearArrowProcessNumbered"/>
    <dgm:cxn modelId="{0E6FB85B-FDCD-4FDC-99FC-93589467DE9E}" type="presParOf" srcId="{84A484C7-E07B-4AF4-80F3-DD6B44CAFA7B}" destId="{C53827E0-A564-4889-9899-A9A5726A01D8}" srcOrd="3" destOrd="0" presId="urn:microsoft.com/office/officeart/2016/7/layout/LinearArrowProcessNumbered"/>
    <dgm:cxn modelId="{BE4A0022-CEE7-4B83-B03E-47FD13CD5FF3}" type="presParOf" srcId="{84A484C7-E07B-4AF4-80F3-DD6B44CAFA7B}" destId="{CAE21804-8514-45C0-BDE7-674385C18347}" srcOrd="4" destOrd="0" presId="urn:microsoft.com/office/officeart/2016/7/layout/LinearArrowProcessNumbered"/>
    <dgm:cxn modelId="{C54F3BAC-1294-4B7F-B6E3-6B0600DDE183}" type="presParOf" srcId="{CAE21804-8514-45C0-BDE7-674385C18347}" destId="{34D8CE69-301B-4602-9B5F-831EB6C20C8B}" srcOrd="0" destOrd="0" presId="urn:microsoft.com/office/officeart/2016/7/layout/LinearArrowProcessNumbered"/>
    <dgm:cxn modelId="{B859A6BC-94F5-4E32-84FE-CE2451CAEC44}" type="presParOf" srcId="{CAE21804-8514-45C0-BDE7-674385C18347}" destId="{74B99244-9C2A-414D-B7E8-63841FF69C37}" srcOrd="1" destOrd="0" presId="urn:microsoft.com/office/officeart/2016/7/layout/LinearArrowProcessNumbered"/>
    <dgm:cxn modelId="{E8100731-E57D-4598-B563-9EBAF1AECB23}" type="presParOf" srcId="{74B99244-9C2A-414D-B7E8-63841FF69C37}" destId="{4A02BC3E-E8B7-4D87-98CB-8335930004A1}" srcOrd="0" destOrd="0" presId="urn:microsoft.com/office/officeart/2016/7/layout/LinearArrowProcessNumbered"/>
    <dgm:cxn modelId="{646F806E-E0F3-4BC2-B69D-66011B081FAF}" type="presParOf" srcId="{74B99244-9C2A-414D-B7E8-63841FF69C37}" destId="{C833A926-D20E-47DF-9E36-2F23109C136C}" srcOrd="1" destOrd="0" presId="urn:microsoft.com/office/officeart/2016/7/layout/LinearArrowProcessNumbered"/>
    <dgm:cxn modelId="{AA90E5C2-0EAC-464B-8420-23F36F33DCBF}" type="presParOf" srcId="{74B99244-9C2A-414D-B7E8-63841FF69C37}" destId="{C8015368-AB85-46C9-ABED-CD55BEB53D1E}" srcOrd="2" destOrd="0" presId="urn:microsoft.com/office/officeart/2016/7/layout/LinearArrowProcessNumbered"/>
    <dgm:cxn modelId="{D05F6C11-7D2A-41A0-B13E-B70E8475C8F2}" type="presParOf" srcId="{74B99244-9C2A-414D-B7E8-63841FF69C37}" destId="{E540FF4F-8C96-4AA4-9EFA-1078BEFFF620}" srcOrd="3" destOrd="0" presId="urn:microsoft.com/office/officeart/2016/7/layout/LinearArrowProcessNumbered"/>
    <dgm:cxn modelId="{BE8FC1D1-3F4A-49DC-8402-1A31776ED112}" type="presParOf" srcId="{CAE21804-8514-45C0-BDE7-674385C18347}" destId="{001BAF52-7715-4C5D-AEA9-4A10E9FA6413}" srcOrd="2" destOrd="0" presId="urn:microsoft.com/office/officeart/2016/7/layout/LinearArrowProcessNumbered"/>
    <dgm:cxn modelId="{C9105EE9-B179-4E3E-BA86-2B66F0AA3721}" type="presParOf" srcId="{84A484C7-E07B-4AF4-80F3-DD6B44CAFA7B}" destId="{D0E3719A-2AB6-4C9D-AC54-B10FF122539E}" srcOrd="5" destOrd="0" presId="urn:microsoft.com/office/officeart/2016/7/layout/LinearArrowProcessNumbered"/>
    <dgm:cxn modelId="{9A0168CC-1648-4EE3-A578-ACF894A287ED}" type="presParOf" srcId="{84A484C7-E07B-4AF4-80F3-DD6B44CAFA7B}" destId="{527382AA-97FD-40FC-9BAB-A71343E1222F}" srcOrd="6" destOrd="0" presId="urn:microsoft.com/office/officeart/2016/7/layout/LinearArrowProcessNumbered"/>
    <dgm:cxn modelId="{3B443404-A5F2-43B4-9657-B22431487FAF}" type="presParOf" srcId="{527382AA-97FD-40FC-9BAB-A71343E1222F}" destId="{A603DE00-4A6B-4AFC-939E-E638FEF65039}" srcOrd="0" destOrd="0" presId="urn:microsoft.com/office/officeart/2016/7/layout/LinearArrowProcessNumbered"/>
    <dgm:cxn modelId="{878B5500-87D7-4BEB-A946-50522F52E396}" type="presParOf" srcId="{527382AA-97FD-40FC-9BAB-A71343E1222F}" destId="{6E6DC848-1D5B-481A-8A1E-222947742BCB}" srcOrd="1" destOrd="0" presId="urn:microsoft.com/office/officeart/2016/7/layout/LinearArrowProcessNumbered"/>
    <dgm:cxn modelId="{126F2F45-5CC0-4685-A400-DCDE23AA39EC}" type="presParOf" srcId="{6E6DC848-1D5B-481A-8A1E-222947742BCB}" destId="{B11431D8-9459-411B-A4DC-C61A7A2B308E}" srcOrd="0" destOrd="0" presId="urn:microsoft.com/office/officeart/2016/7/layout/LinearArrowProcessNumbered"/>
    <dgm:cxn modelId="{0CD557D1-4FF8-4E83-BA25-9D3A237E49E5}" type="presParOf" srcId="{6E6DC848-1D5B-481A-8A1E-222947742BCB}" destId="{9FB3ECF6-073E-4D24-A097-883E2870FA35}" srcOrd="1" destOrd="0" presId="urn:microsoft.com/office/officeart/2016/7/layout/LinearArrowProcessNumbered"/>
    <dgm:cxn modelId="{1EE37D50-719A-4FD1-9112-4D3E4775DB06}" type="presParOf" srcId="{6E6DC848-1D5B-481A-8A1E-222947742BCB}" destId="{9BC016B2-C67F-4149-B172-AD757BB13DCD}" srcOrd="2" destOrd="0" presId="urn:microsoft.com/office/officeart/2016/7/layout/LinearArrowProcessNumbered"/>
    <dgm:cxn modelId="{A537A1B5-838F-40C9-8D8D-0E0666C54CB5}" type="presParOf" srcId="{6E6DC848-1D5B-481A-8A1E-222947742BCB}" destId="{7B412E67-988C-4F78-88A9-6A07338DD73E}" srcOrd="3" destOrd="0" presId="urn:microsoft.com/office/officeart/2016/7/layout/LinearArrowProcessNumbered"/>
    <dgm:cxn modelId="{9319A3A0-953B-4E66-93B0-876071DED09E}" type="presParOf" srcId="{527382AA-97FD-40FC-9BAB-A71343E1222F}" destId="{3F455239-2203-4E40-BEC0-1381C4165EE2}" srcOrd="2" destOrd="0" presId="urn:microsoft.com/office/officeart/2016/7/layout/LinearArrowProcessNumbered"/>
    <dgm:cxn modelId="{856AB280-2C7D-42BC-B010-88AABC26F86C}" type="presParOf" srcId="{84A484C7-E07B-4AF4-80F3-DD6B44CAFA7B}" destId="{ED2B426B-DCAE-4B66-A030-9EE302B16275}" srcOrd="7" destOrd="0" presId="urn:microsoft.com/office/officeart/2016/7/layout/LinearArrowProcessNumbered"/>
    <dgm:cxn modelId="{6EBAAFAC-AB87-4B95-AF48-C0E24B108B2D}" type="presParOf" srcId="{84A484C7-E07B-4AF4-80F3-DD6B44CAFA7B}" destId="{39F006DC-061D-4070-9A1F-3089C42A5E45}" srcOrd="8" destOrd="0" presId="urn:microsoft.com/office/officeart/2016/7/layout/LinearArrowProcessNumbered"/>
    <dgm:cxn modelId="{45227C09-C93B-45F2-9C0B-87EC529F14ED}" type="presParOf" srcId="{39F006DC-061D-4070-9A1F-3089C42A5E45}" destId="{922927C8-8458-41B9-90CC-47801B83267A}" srcOrd="0" destOrd="0" presId="urn:microsoft.com/office/officeart/2016/7/layout/LinearArrowProcessNumbered"/>
    <dgm:cxn modelId="{376115B3-53A2-4B7F-A9BD-24ECF072C1D7}" type="presParOf" srcId="{39F006DC-061D-4070-9A1F-3089C42A5E45}" destId="{6C80DECE-A796-457D-B411-B8D004926274}" srcOrd="1" destOrd="0" presId="urn:microsoft.com/office/officeart/2016/7/layout/LinearArrowProcessNumbered"/>
    <dgm:cxn modelId="{91FC3A93-0657-44FE-BF3C-E5DBFDABEB49}" type="presParOf" srcId="{6C80DECE-A796-457D-B411-B8D004926274}" destId="{C719A915-097E-40F0-9716-8C2B24C7E15E}" srcOrd="0" destOrd="0" presId="urn:microsoft.com/office/officeart/2016/7/layout/LinearArrowProcessNumbered"/>
    <dgm:cxn modelId="{B39458D3-D124-4261-ACA3-7618FF3452BE}" type="presParOf" srcId="{6C80DECE-A796-457D-B411-B8D004926274}" destId="{0BECE967-1278-4B03-A8D7-0721423834F4}" srcOrd="1" destOrd="0" presId="urn:microsoft.com/office/officeart/2016/7/layout/LinearArrowProcessNumbered"/>
    <dgm:cxn modelId="{DD182CB4-17C1-488E-BB78-868524DCC41E}" type="presParOf" srcId="{6C80DECE-A796-457D-B411-B8D004926274}" destId="{C251EDA2-1941-42D2-A5B4-329631CF0A92}" srcOrd="2" destOrd="0" presId="urn:microsoft.com/office/officeart/2016/7/layout/LinearArrowProcessNumbered"/>
    <dgm:cxn modelId="{EB2C98F9-55F6-477C-B005-825386BB4214}" type="presParOf" srcId="{6C80DECE-A796-457D-B411-B8D004926274}" destId="{81E28E9E-354E-4935-B26B-A7E88CED44D8}" srcOrd="3" destOrd="0" presId="urn:microsoft.com/office/officeart/2016/7/layout/LinearArrowProcessNumbered"/>
    <dgm:cxn modelId="{B705B38E-CD74-4579-B526-3E54F7CF7A62}" type="presParOf" srcId="{39F006DC-061D-4070-9A1F-3089C42A5E45}" destId="{2697A424-150A-41E8-99A9-4F8F39D8CE9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7EF764-58C3-4AF0-8B24-2E57963761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16B6FD-8BF7-4F9E-9A37-A16C4BBE7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what extent have influencers on social media influenced consumers' decisions to try new aesthetic care products?</a:t>
          </a:r>
        </a:p>
      </dgm:t>
    </dgm:pt>
    <dgm:pt modelId="{E3F9847B-A857-4DF9-B9F0-B40C10115626}" type="parTrans" cxnId="{3CBAE972-63A3-4A78-BA86-04C114F1F7D1}">
      <dgm:prSet/>
      <dgm:spPr/>
      <dgm:t>
        <a:bodyPr/>
        <a:lstStyle/>
        <a:p>
          <a:endParaRPr lang="en-US"/>
        </a:p>
      </dgm:t>
    </dgm:pt>
    <dgm:pt modelId="{FC8E8406-58D3-4E2D-806C-84F32BE42F22}" type="sibTrans" cxnId="{3CBAE972-63A3-4A78-BA86-04C114F1F7D1}">
      <dgm:prSet/>
      <dgm:spPr/>
      <dgm:t>
        <a:bodyPr/>
        <a:lstStyle/>
        <a:p>
          <a:endParaRPr lang="en-US"/>
        </a:p>
      </dgm:t>
    </dgm:pt>
    <dgm:pt modelId="{BBCA2E5E-6168-4D08-A6F3-2F25B106B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role do influencers play in bridging the gap between niche aesthetic care brands and broader market visibility?</a:t>
          </a:r>
        </a:p>
      </dgm:t>
    </dgm:pt>
    <dgm:pt modelId="{1FD02D52-F496-44DE-9418-324A8E253344}" type="parTrans" cxnId="{95B45833-3399-4416-9CDD-609D823A1184}">
      <dgm:prSet/>
      <dgm:spPr/>
      <dgm:t>
        <a:bodyPr/>
        <a:lstStyle/>
        <a:p>
          <a:endParaRPr lang="en-US"/>
        </a:p>
      </dgm:t>
    </dgm:pt>
    <dgm:pt modelId="{76978EC8-7AD7-4E7E-9212-4D1A734755B0}" type="sibTrans" cxnId="{95B45833-3399-4416-9CDD-609D823A1184}">
      <dgm:prSet/>
      <dgm:spPr/>
      <dgm:t>
        <a:bodyPr/>
        <a:lstStyle/>
        <a:p>
          <a:endParaRPr lang="en-US"/>
        </a:p>
      </dgm:t>
    </dgm:pt>
    <dgm:pt modelId="{91C690D6-3B9D-409B-806E-9E000E7069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brand partnerships with influencers on specific social media platforms affect consumer perceptions of authenticity and trust in those brands?</a:t>
          </a:r>
        </a:p>
      </dgm:t>
    </dgm:pt>
    <dgm:pt modelId="{3E0EEF5C-D9D2-400A-9785-02F5B1705DFF}" type="parTrans" cxnId="{748503D7-167A-4754-9AE2-6057D29730E7}">
      <dgm:prSet/>
      <dgm:spPr/>
      <dgm:t>
        <a:bodyPr/>
        <a:lstStyle/>
        <a:p>
          <a:endParaRPr lang="en-US"/>
        </a:p>
      </dgm:t>
    </dgm:pt>
    <dgm:pt modelId="{890EFEE4-5EC6-4C87-A8F0-70C7B178B5F7}" type="sibTrans" cxnId="{748503D7-167A-4754-9AE2-6057D29730E7}">
      <dgm:prSet/>
      <dgm:spPr/>
      <dgm:t>
        <a:bodyPr/>
        <a:lstStyle/>
        <a:p>
          <a:endParaRPr lang="en-US"/>
        </a:p>
      </dgm:t>
    </dgm:pt>
    <dgm:pt modelId="{35DFE73F-7484-4F2B-B508-EAC0B7B310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effectively do social media influencers drive consumer purchases of aesthetic care products during major sales events like black friday, cyber monday, and amazon prime day?</a:t>
          </a:r>
        </a:p>
      </dgm:t>
    </dgm:pt>
    <dgm:pt modelId="{C6C726DF-4F06-4184-9C2C-778793D8752E}" type="parTrans" cxnId="{54BF088C-C625-4746-93B8-CD76A36C7DDA}">
      <dgm:prSet/>
      <dgm:spPr/>
      <dgm:t>
        <a:bodyPr/>
        <a:lstStyle/>
        <a:p>
          <a:endParaRPr lang="en-US"/>
        </a:p>
      </dgm:t>
    </dgm:pt>
    <dgm:pt modelId="{B3A10E1B-3CC0-4677-8313-EA36BFECD95D}" type="sibTrans" cxnId="{54BF088C-C625-4746-93B8-CD76A36C7DDA}">
      <dgm:prSet/>
      <dgm:spPr/>
      <dgm:t>
        <a:bodyPr/>
        <a:lstStyle/>
        <a:p>
          <a:endParaRPr lang="en-US"/>
        </a:p>
      </dgm:t>
    </dgm:pt>
    <dgm:pt modelId="{FD69CE2C-F8AE-4E59-B173-A485D062BA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methods can businesses use to measure and enhance the impact of influencer partnerships in the aesthetic care industry?</a:t>
          </a:r>
        </a:p>
      </dgm:t>
    </dgm:pt>
    <dgm:pt modelId="{CEE43590-9C5F-4593-8082-21E318522101}" type="parTrans" cxnId="{CFF54404-DC86-4A83-B4B2-04DB66F19326}">
      <dgm:prSet/>
      <dgm:spPr/>
      <dgm:t>
        <a:bodyPr/>
        <a:lstStyle/>
        <a:p>
          <a:endParaRPr lang="en-US"/>
        </a:p>
      </dgm:t>
    </dgm:pt>
    <dgm:pt modelId="{DB1CF445-F59B-44F3-8E87-364A8F211633}" type="sibTrans" cxnId="{CFF54404-DC86-4A83-B4B2-04DB66F19326}">
      <dgm:prSet/>
      <dgm:spPr/>
      <dgm:t>
        <a:bodyPr/>
        <a:lstStyle/>
        <a:p>
          <a:endParaRPr lang="en-US"/>
        </a:p>
      </dgm:t>
    </dgm:pt>
    <dgm:pt modelId="{DC76866A-EB1C-47D1-BBE8-00EB823B8F01}" type="pres">
      <dgm:prSet presAssocID="{837EF764-58C3-4AF0-8B24-2E5796376132}" presName="root" presStyleCnt="0">
        <dgm:presLayoutVars>
          <dgm:dir/>
          <dgm:resizeHandles val="exact"/>
        </dgm:presLayoutVars>
      </dgm:prSet>
      <dgm:spPr/>
    </dgm:pt>
    <dgm:pt modelId="{8932EF07-68AA-4831-93B6-98BC6510A66B}" type="pres">
      <dgm:prSet presAssocID="{6416B6FD-8BF7-4F9E-9A37-A16C4BBE7810}" presName="compNode" presStyleCnt="0"/>
      <dgm:spPr/>
    </dgm:pt>
    <dgm:pt modelId="{6EDF6866-DC49-46E0-ABC2-7CDF74B474AA}" type="pres">
      <dgm:prSet presAssocID="{6416B6FD-8BF7-4F9E-9A37-A16C4BBE7810}" presName="bgRect" presStyleLbl="bgShp" presStyleIdx="0" presStyleCnt="5"/>
      <dgm:spPr/>
    </dgm:pt>
    <dgm:pt modelId="{29FC5B78-D8EE-4C9B-A825-3FCE61741EB2}" type="pres">
      <dgm:prSet presAssocID="{6416B6FD-8BF7-4F9E-9A37-A16C4BBE78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227807FA-3C41-4F21-8BED-93D00DC82854}" type="pres">
      <dgm:prSet presAssocID="{6416B6FD-8BF7-4F9E-9A37-A16C4BBE7810}" presName="spaceRect" presStyleCnt="0"/>
      <dgm:spPr/>
    </dgm:pt>
    <dgm:pt modelId="{91771C71-2320-45E0-8C73-D5E4F894D413}" type="pres">
      <dgm:prSet presAssocID="{6416B6FD-8BF7-4F9E-9A37-A16C4BBE7810}" presName="parTx" presStyleLbl="revTx" presStyleIdx="0" presStyleCnt="5">
        <dgm:presLayoutVars>
          <dgm:chMax val="0"/>
          <dgm:chPref val="0"/>
        </dgm:presLayoutVars>
      </dgm:prSet>
      <dgm:spPr/>
    </dgm:pt>
    <dgm:pt modelId="{B8C07319-9FE1-4538-BE64-959B0CD2CB31}" type="pres">
      <dgm:prSet presAssocID="{FC8E8406-58D3-4E2D-806C-84F32BE42F22}" presName="sibTrans" presStyleCnt="0"/>
      <dgm:spPr/>
    </dgm:pt>
    <dgm:pt modelId="{E2D25EA9-9F4A-4188-BB0A-782DFDC32520}" type="pres">
      <dgm:prSet presAssocID="{BBCA2E5E-6168-4D08-A6F3-2F25B106BFD6}" presName="compNode" presStyleCnt="0"/>
      <dgm:spPr/>
    </dgm:pt>
    <dgm:pt modelId="{E7FBEDA3-8712-4CB7-B466-060089C529BD}" type="pres">
      <dgm:prSet presAssocID="{BBCA2E5E-6168-4D08-A6F3-2F25B106BFD6}" presName="bgRect" presStyleLbl="bgShp" presStyleIdx="1" presStyleCnt="5"/>
      <dgm:spPr/>
    </dgm:pt>
    <dgm:pt modelId="{AEA0109B-A47B-4425-BA56-78B6F414DD6B}" type="pres">
      <dgm:prSet presAssocID="{BBCA2E5E-6168-4D08-A6F3-2F25B106BF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D3AE87C-81B7-458C-98E7-7F76E2C49015}" type="pres">
      <dgm:prSet presAssocID="{BBCA2E5E-6168-4D08-A6F3-2F25B106BFD6}" presName="spaceRect" presStyleCnt="0"/>
      <dgm:spPr/>
    </dgm:pt>
    <dgm:pt modelId="{9D73DE91-9E7C-4208-97D3-9E5C218406CB}" type="pres">
      <dgm:prSet presAssocID="{BBCA2E5E-6168-4D08-A6F3-2F25B106BFD6}" presName="parTx" presStyleLbl="revTx" presStyleIdx="1" presStyleCnt="5">
        <dgm:presLayoutVars>
          <dgm:chMax val="0"/>
          <dgm:chPref val="0"/>
        </dgm:presLayoutVars>
      </dgm:prSet>
      <dgm:spPr/>
    </dgm:pt>
    <dgm:pt modelId="{FA0DAAB2-8CBF-42DF-9631-C93AFDC0CCE5}" type="pres">
      <dgm:prSet presAssocID="{76978EC8-7AD7-4E7E-9212-4D1A734755B0}" presName="sibTrans" presStyleCnt="0"/>
      <dgm:spPr/>
    </dgm:pt>
    <dgm:pt modelId="{A19D6595-CA16-4120-AA24-0C0EEB65FF7C}" type="pres">
      <dgm:prSet presAssocID="{91C690D6-3B9D-409B-806E-9E000E7069D6}" presName="compNode" presStyleCnt="0"/>
      <dgm:spPr/>
    </dgm:pt>
    <dgm:pt modelId="{5F9CECE1-18DD-47D1-A397-456E8F15CC9B}" type="pres">
      <dgm:prSet presAssocID="{91C690D6-3B9D-409B-806E-9E000E7069D6}" presName="bgRect" presStyleLbl="bgShp" presStyleIdx="2" presStyleCnt="5"/>
      <dgm:spPr/>
    </dgm:pt>
    <dgm:pt modelId="{4405E829-F3DD-4425-9B28-E787F4E64574}" type="pres">
      <dgm:prSet presAssocID="{91C690D6-3B9D-409B-806E-9E000E7069D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84552163-B95F-42E4-BDC9-8B67996B1A64}" type="pres">
      <dgm:prSet presAssocID="{91C690D6-3B9D-409B-806E-9E000E7069D6}" presName="spaceRect" presStyleCnt="0"/>
      <dgm:spPr/>
    </dgm:pt>
    <dgm:pt modelId="{43FC81A1-9524-454A-9B72-D398A107C4A1}" type="pres">
      <dgm:prSet presAssocID="{91C690D6-3B9D-409B-806E-9E000E7069D6}" presName="parTx" presStyleLbl="revTx" presStyleIdx="2" presStyleCnt="5">
        <dgm:presLayoutVars>
          <dgm:chMax val="0"/>
          <dgm:chPref val="0"/>
        </dgm:presLayoutVars>
      </dgm:prSet>
      <dgm:spPr/>
    </dgm:pt>
    <dgm:pt modelId="{1C652A94-98C4-4AA0-9E2B-19C4FA59D6EF}" type="pres">
      <dgm:prSet presAssocID="{890EFEE4-5EC6-4C87-A8F0-70C7B178B5F7}" presName="sibTrans" presStyleCnt="0"/>
      <dgm:spPr/>
    </dgm:pt>
    <dgm:pt modelId="{D8ED8B9C-4842-432D-BEBA-C29D344DE677}" type="pres">
      <dgm:prSet presAssocID="{35DFE73F-7484-4F2B-B508-EAC0B7B31082}" presName="compNode" presStyleCnt="0"/>
      <dgm:spPr/>
    </dgm:pt>
    <dgm:pt modelId="{E67D8D34-8484-4C20-B1CE-BD87F3496A5C}" type="pres">
      <dgm:prSet presAssocID="{35DFE73F-7484-4F2B-B508-EAC0B7B31082}" presName="bgRect" presStyleLbl="bgShp" presStyleIdx="3" presStyleCnt="5"/>
      <dgm:spPr/>
    </dgm:pt>
    <dgm:pt modelId="{A8A4158E-DEBF-456A-98AC-B483CFF9B7A4}" type="pres">
      <dgm:prSet presAssocID="{35DFE73F-7484-4F2B-B508-EAC0B7B310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52FA983-E476-4E80-92E0-1FE7F8B4291D}" type="pres">
      <dgm:prSet presAssocID="{35DFE73F-7484-4F2B-B508-EAC0B7B31082}" presName="spaceRect" presStyleCnt="0"/>
      <dgm:spPr/>
    </dgm:pt>
    <dgm:pt modelId="{6DDD867D-B95B-4E15-A4A0-08AC1EBE70BB}" type="pres">
      <dgm:prSet presAssocID="{35DFE73F-7484-4F2B-B508-EAC0B7B31082}" presName="parTx" presStyleLbl="revTx" presStyleIdx="3" presStyleCnt="5">
        <dgm:presLayoutVars>
          <dgm:chMax val="0"/>
          <dgm:chPref val="0"/>
        </dgm:presLayoutVars>
      </dgm:prSet>
      <dgm:spPr/>
    </dgm:pt>
    <dgm:pt modelId="{ABE80370-51E2-4176-BC33-25C01F7B5AF2}" type="pres">
      <dgm:prSet presAssocID="{B3A10E1B-3CC0-4677-8313-EA36BFECD95D}" presName="sibTrans" presStyleCnt="0"/>
      <dgm:spPr/>
    </dgm:pt>
    <dgm:pt modelId="{AA1D9B43-6B31-42F9-8C76-E6D2FF8504B7}" type="pres">
      <dgm:prSet presAssocID="{FD69CE2C-F8AE-4E59-B173-A485D062BA63}" presName="compNode" presStyleCnt="0"/>
      <dgm:spPr/>
    </dgm:pt>
    <dgm:pt modelId="{29B6E065-E24A-4227-85BB-2F9D2AB8ED62}" type="pres">
      <dgm:prSet presAssocID="{FD69CE2C-F8AE-4E59-B173-A485D062BA63}" presName="bgRect" presStyleLbl="bgShp" presStyleIdx="4" presStyleCnt="5"/>
      <dgm:spPr/>
    </dgm:pt>
    <dgm:pt modelId="{BB67FFFB-EB0F-4295-802B-73460C789D81}" type="pres">
      <dgm:prSet presAssocID="{FD69CE2C-F8AE-4E59-B173-A485D062BA6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05E8B5B-D5BC-4691-988A-02F85A650C8C}" type="pres">
      <dgm:prSet presAssocID="{FD69CE2C-F8AE-4E59-B173-A485D062BA63}" presName="spaceRect" presStyleCnt="0"/>
      <dgm:spPr/>
    </dgm:pt>
    <dgm:pt modelId="{2DDB0E49-8180-4026-8BF9-23A5387E4329}" type="pres">
      <dgm:prSet presAssocID="{FD69CE2C-F8AE-4E59-B173-A485D062BA6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F54404-DC86-4A83-B4B2-04DB66F19326}" srcId="{837EF764-58C3-4AF0-8B24-2E5796376132}" destId="{FD69CE2C-F8AE-4E59-B173-A485D062BA63}" srcOrd="4" destOrd="0" parTransId="{CEE43590-9C5F-4593-8082-21E318522101}" sibTransId="{DB1CF445-F59B-44F3-8E87-364A8F211633}"/>
    <dgm:cxn modelId="{AB36D60E-40C5-45D0-B6E9-2C166C747199}" type="presOf" srcId="{91C690D6-3B9D-409B-806E-9E000E7069D6}" destId="{43FC81A1-9524-454A-9B72-D398A107C4A1}" srcOrd="0" destOrd="0" presId="urn:microsoft.com/office/officeart/2018/2/layout/IconVerticalSolidList"/>
    <dgm:cxn modelId="{8F5F9B12-0D4B-44A8-BEC7-588BF4C8632E}" type="presOf" srcId="{FD69CE2C-F8AE-4E59-B173-A485D062BA63}" destId="{2DDB0E49-8180-4026-8BF9-23A5387E4329}" srcOrd="0" destOrd="0" presId="urn:microsoft.com/office/officeart/2018/2/layout/IconVerticalSolidList"/>
    <dgm:cxn modelId="{014A2324-5DF7-496B-AB56-F1AF8BEE3CF8}" type="presOf" srcId="{BBCA2E5E-6168-4D08-A6F3-2F25B106BFD6}" destId="{9D73DE91-9E7C-4208-97D3-9E5C218406CB}" srcOrd="0" destOrd="0" presId="urn:microsoft.com/office/officeart/2018/2/layout/IconVerticalSolidList"/>
    <dgm:cxn modelId="{F9BF632F-3F68-48C2-9F18-D29F435B25E4}" type="presOf" srcId="{6416B6FD-8BF7-4F9E-9A37-A16C4BBE7810}" destId="{91771C71-2320-45E0-8C73-D5E4F894D413}" srcOrd="0" destOrd="0" presId="urn:microsoft.com/office/officeart/2018/2/layout/IconVerticalSolidList"/>
    <dgm:cxn modelId="{95B45833-3399-4416-9CDD-609D823A1184}" srcId="{837EF764-58C3-4AF0-8B24-2E5796376132}" destId="{BBCA2E5E-6168-4D08-A6F3-2F25B106BFD6}" srcOrd="1" destOrd="0" parTransId="{1FD02D52-F496-44DE-9418-324A8E253344}" sibTransId="{76978EC8-7AD7-4E7E-9212-4D1A734755B0}"/>
    <dgm:cxn modelId="{3CBAE972-63A3-4A78-BA86-04C114F1F7D1}" srcId="{837EF764-58C3-4AF0-8B24-2E5796376132}" destId="{6416B6FD-8BF7-4F9E-9A37-A16C4BBE7810}" srcOrd="0" destOrd="0" parTransId="{E3F9847B-A857-4DF9-B9F0-B40C10115626}" sibTransId="{FC8E8406-58D3-4E2D-806C-84F32BE42F22}"/>
    <dgm:cxn modelId="{54BF088C-C625-4746-93B8-CD76A36C7DDA}" srcId="{837EF764-58C3-4AF0-8B24-2E5796376132}" destId="{35DFE73F-7484-4F2B-B508-EAC0B7B31082}" srcOrd="3" destOrd="0" parTransId="{C6C726DF-4F06-4184-9C2C-778793D8752E}" sibTransId="{B3A10E1B-3CC0-4677-8313-EA36BFECD95D}"/>
    <dgm:cxn modelId="{D6C2BCBB-6E7C-4FF8-8042-EFEC61FCB4C5}" type="presOf" srcId="{35DFE73F-7484-4F2B-B508-EAC0B7B31082}" destId="{6DDD867D-B95B-4E15-A4A0-08AC1EBE70BB}" srcOrd="0" destOrd="0" presId="urn:microsoft.com/office/officeart/2018/2/layout/IconVerticalSolidList"/>
    <dgm:cxn modelId="{748503D7-167A-4754-9AE2-6057D29730E7}" srcId="{837EF764-58C3-4AF0-8B24-2E5796376132}" destId="{91C690D6-3B9D-409B-806E-9E000E7069D6}" srcOrd="2" destOrd="0" parTransId="{3E0EEF5C-D9D2-400A-9785-02F5B1705DFF}" sibTransId="{890EFEE4-5EC6-4C87-A8F0-70C7B178B5F7}"/>
    <dgm:cxn modelId="{B875B0E2-482B-4F1A-B473-6193E6409910}" type="presOf" srcId="{837EF764-58C3-4AF0-8B24-2E5796376132}" destId="{DC76866A-EB1C-47D1-BBE8-00EB823B8F01}" srcOrd="0" destOrd="0" presId="urn:microsoft.com/office/officeart/2018/2/layout/IconVerticalSolidList"/>
    <dgm:cxn modelId="{28964764-B17D-4FA5-BEB3-E5C47FA7F8C9}" type="presParOf" srcId="{DC76866A-EB1C-47D1-BBE8-00EB823B8F01}" destId="{8932EF07-68AA-4831-93B6-98BC6510A66B}" srcOrd="0" destOrd="0" presId="urn:microsoft.com/office/officeart/2018/2/layout/IconVerticalSolidList"/>
    <dgm:cxn modelId="{440968F7-E975-482F-AD68-19394846774B}" type="presParOf" srcId="{8932EF07-68AA-4831-93B6-98BC6510A66B}" destId="{6EDF6866-DC49-46E0-ABC2-7CDF74B474AA}" srcOrd="0" destOrd="0" presId="urn:microsoft.com/office/officeart/2018/2/layout/IconVerticalSolidList"/>
    <dgm:cxn modelId="{2D021880-A62F-403B-AAA3-0E827C402A25}" type="presParOf" srcId="{8932EF07-68AA-4831-93B6-98BC6510A66B}" destId="{29FC5B78-D8EE-4C9B-A825-3FCE61741EB2}" srcOrd="1" destOrd="0" presId="urn:microsoft.com/office/officeart/2018/2/layout/IconVerticalSolidList"/>
    <dgm:cxn modelId="{372F4602-D037-453E-A3F0-F90E6910B79E}" type="presParOf" srcId="{8932EF07-68AA-4831-93B6-98BC6510A66B}" destId="{227807FA-3C41-4F21-8BED-93D00DC82854}" srcOrd="2" destOrd="0" presId="urn:microsoft.com/office/officeart/2018/2/layout/IconVerticalSolidList"/>
    <dgm:cxn modelId="{D2A0FF79-A8C9-4A62-A771-4CCA1FE7F155}" type="presParOf" srcId="{8932EF07-68AA-4831-93B6-98BC6510A66B}" destId="{91771C71-2320-45E0-8C73-D5E4F894D413}" srcOrd="3" destOrd="0" presId="urn:microsoft.com/office/officeart/2018/2/layout/IconVerticalSolidList"/>
    <dgm:cxn modelId="{874F6B7F-34B5-45DC-B210-84C72DE2D460}" type="presParOf" srcId="{DC76866A-EB1C-47D1-BBE8-00EB823B8F01}" destId="{B8C07319-9FE1-4538-BE64-959B0CD2CB31}" srcOrd="1" destOrd="0" presId="urn:microsoft.com/office/officeart/2018/2/layout/IconVerticalSolidList"/>
    <dgm:cxn modelId="{FE294C94-0E0D-45DF-A2B2-1E47194C89A6}" type="presParOf" srcId="{DC76866A-EB1C-47D1-BBE8-00EB823B8F01}" destId="{E2D25EA9-9F4A-4188-BB0A-782DFDC32520}" srcOrd="2" destOrd="0" presId="urn:microsoft.com/office/officeart/2018/2/layout/IconVerticalSolidList"/>
    <dgm:cxn modelId="{989C8FAB-6D35-4521-856D-3A26CCADB760}" type="presParOf" srcId="{E2D25EA9-9F4A-4188-BB0A-782DFDC32520}" destId="{E7FBEDA3-8712-4CB7-B466-060089C529BD}" srcOrd="0" destOrd="0" presId="urn:microsoft.com/office/officeart/2018/2/layout/IconVerticalSolidList"/>
    <dgm:cxn modelId="{21519847-E02A-4828-9B5D-637C2CB4EAD5}" type="presParOf" srcId="{E2D25EA9-9F4A-4188-BB0A-782DFDC32520}" destId="{AEA0109B-A47B-4425-BA56-78B6F414DD6B}" srcOrd="1" destOrd="0" presId="urn:microsoft.com/office/officeart/2018/2/layout/IconVerticalSolidList"/>
    <dgm:cxn modelId="{FCBB025A-FE38-4B5A-BAE5-1A7A495B9503}" type="presParOf" srcId="{E2D25EA9-9F4A-4188-BB0A-782DFDC32520}" destId="{0D3AE87C-81B7-458C-98E7-7F76E2C49015}" srcOrd="2" destOrd="0" presId="urn:microsoft.com/office/officeart/2018/2/layout/IconVerticalSolidList"/>
    <dgm:cxn modelId="{F2977DDE-2321-41DB-BC68-FB4E7EA92A5B}" type="presParOf" srcId="{E2D25EA9-9F4A-4188-BB0A-782DFDC32520}" destId="{9D73DE91-9E7C-4208-97D3-9E5C218406CB}" srcOrd="3" destOrd="0" presId="urn:microsoft.com/office/officeart/2018/2/layout/IconVerticalSolidList"/>
    <dgm:cxn modelId="{67B53958-1698-4F50-B975-148FF3938475}" type="presParOf" srcId="{DC76866A-EB1C-47D1-BBE8-00EB823B8F01}" destId="{FA0DAAB2-8CBF-42DF-9631-C93AFDC0CCE5}" srcOrd="3" destOrd="0" presId="urn:microsoft.com/office/officeart/2018/2/layout/IconVerticalSolidList"/>
    <dgm:cxn modelId="{A50C3D3E-8626-4835-A889-B78BC39327F5}" type="presParOf" srcId="{DC76866A-EB1C-47D1-BBE8-00EB823B8F01}" destId="{A19D6595-CA16-4120-AA24-0C0EEB65FF7C}" srcOrd="4" destOrd="0" presId="urn:microsoft.com/office/officeart/2018/2/layout/IconVerticalSolidList"/>
    <dgm:cxn modelId="{F6ECB3C2-FAA4-42AB-A084-51C9747EA6CF}" type="presParOf" srcId="{A19D6595-CA16-4120-AA24-0C0EEB65FF7C}" destId="{5F9CECE1-18DD-47D1-A397-456E8F15CC9B}" srcOrd="0" destOrd="0" presId="urn:microsoft.com/office/officeart/2018/2/layout/IconVerticalSolidList"/>
    <dgm:cxn modelId="{96A5BD5F-9FA1-4CDE-85D8-6551E9216B99}" type="presParOf" srcId="{A19D6595-CA16-4120-AA24-0C0EEB65FF7C}" destId="{4405E829-F3DD-4425-9B28-E787F4E64574}" srcOrd="1" destOrd="0" presId="urn:microsoft.com/office/officeart/2018/2/layout/IconVerticalSolidList"/>
    <dgm:cxn modelId="{93E8CC11-CD17-4214-B38D-6891F9C489AA}" type="presParOf" srcId="{A19D6595-CA16-4120-AA24-0C0EEB65FF7C}" destId="{84552163-B95F-42E4-BDC9-8B67996B1A64}" srcOrd="2" destOrd="0" presId="urn:microsoft.com/office/officeart/2018/2/layout/IconVerticalSolidList"/>
    <dgm:cxn modelId="{B0B9FC00-ECFE-4177-B6B8-3364CAE714D8}" type="presParOf" srcId="{A19D6595-CA16-4120-AA24-0C0EEB65FF7C}" destId="{43FC81A1-9524-454A-9B72-D398A107C4A1}" srcOrd="3" destOrd="0" presId="urn:microsoft.com/office/officeart/2018/2/layout/IconVerticalSolidList"/>
    <dgm:cxn modelId="{F4511118-A91D-4D7A-B50B-510738AB9380}" type="presParOf" srcId="{DC76866A-EB1C-47D1-BBE8-00EB823B8F01}" destId="{1C652A94-98C4-4AA0-9E2B-19C4FA59D6EF}" srcOrd="5" destOrd="0" presId="urn:microsoft.com/office/officeart/2018/2/layout/IconVerticalSolidList"/>
    <dgm:cxn modelId="{4D2E2347-7CB3-418B-8011-FCECE966E73B}" type="presParOf" srcId="{DC76866A-EB1C-47D1-BBE8-00EB823B8F01}" destId="{D8ED8B9C-4842-432D-BEBA-C29D344DE677}" srcOrd="6" destOrd="0" presId="urn:microsoft.com/office/officeart/2018/2/layout/IconVerticalSolidList"/>
    <dgm:cxn modelId="{EE567491-FB9D-4851-916F-013671508980}" type="presParOf" srcId="{D8ED8B9C-4842-432D-BEBA-C29D344DE677}" destId="{E67D8D34-8484-4C20-B1CE-BD87F3496A5C}" srcOrd="0" destOrd="0" presId="urn:microsoft.com/office/officeart/2018/2/layout/IconVerticalSolidList"/>
    <dgm:cxn modelId="{76887329-E23D-42E0-A1AA-C6C17B804847}" type="presParOf" srcId="{D8ED8B9C-4842-432D-BEBA-C29D344DE677}" destId="{A8A4158E-DEBF-456A-98AC-B483CFF9B7A4}" srcOrd="1" destOrd="0" presId="urn:microsoft.com/office/officeart/2018/2/layout/IconVerticalSolidList"/>
    <dgm:cxn modelId="{DE7709E3-17CA-4DE6-851F-C43E5782BE85}" type="presParOf" srcId="{D8ED8B9C-4842-432D-BEBA-C29D344DE677}" destId="{952FA983-E476-4E80-92E0-1FE7F8B4291D}" srcOrd="2" destOrd="0" presId="urn:microsoft.com/office/officeart/2018/2/layout/IconVerticalSolidList"/>
    <dgm:cxn modelId="{88DB1769-B95C-466D-B992-DAAB252B8B0A}" type="presParOf" srcId="{D8ED8B9C-4842-432D-BEBA-C29D344DE677}" destId="{6DDD867D-B95B-4E15-A4A0-08AC1EBE70BB}" srcOrd="3" destOrd="0" presId="urn:microsoft.com/office/officeart/2018/2/layout/IconVerticalSolidList"/>
    <dgm:cxn modelId="{7E6B28F0-D7E6-4279-A2D4-AD28C12A189D}" type="presParOf" srcId="{DC76866A-EB1C-47D1-BBE8-00EB823B8F01}" destId="{ABE80370-51E2-4176-BC33-25C01F7B5AF2}" srcOrd="7" destOrd="0" presId="urn:microsoft.com/office/officeart/2018/2/layout/IconVerticalSolidList"/>
    <dgm:cxn modelId="{B4D41C6E-D077-4A1C-B6E7-E4B23193A1C5}" type="presParOf" srcId="{DC76866A-EB1C-47D1-BBE8-00EB823B8F01}" destId="{AA1D9B43-6B31-42F9-8C76-E6D2FF8504B7}" srcOrd="8" destOrd="0" presId="urn:microsoft.com/office/officeart/2018/2/layout/IconVerticalSolidList"/>
    <dgm:cxn modelId="{621AE2BC-5228-4C54-82AD-44C5F3FA5812}" type="presParOf" srcId="{AA1D9B43-6B31-42F9-8C76-E6D2FF8504B7}" destId="{29B6E065-E24A-4227-85BB-2F9D2AB8ED62}" srcOrd="0" destOrd="0" presId="urn:microsoft.com/office/officeart/2018/2/layout/IconVerticalSolidList"/>
    <dgm:cxn modelId="{9FE543F3-D5B3-4C9D-A73B-C94201D0622C}" type="presParOf" srcId="{AA1D9B43-6B31-42F9-8C76-E6D2FF8504B7}" destId="{BB67FFFB-EB0F-4295-802B-73460C789D81}" srcOrd="1" destOrd="0" presId="urn:microsoft.com/office/officeart/2018/2/layout/IconVerticalSolidList"/>
    <dgm:cxn modelId="{D9EEAC2E-58FD-4299-AF5E-83AAC6C9B2D6}" type="presParOf" srcId="{AA1D9B43-6B31-42F9-8C76-E6D2FF8504B7}" destId="{E05E8B5B-D5BC-4691-988A-02F85A650C8C}" srcOrd="2" destOrd="0" presId="urn:microsoft.com/office/officeart/2018/2/layout/IconVerticalSolidList"/>
    <dgm:cxn modelId="{EEFC324D-CBF4-462A-BF15-3C7FF45967A6}" type="presParOf" srcId="{AA1D9B43-6B31-42F9-8C76-E6D2FF8504B7}" destId="{2DDB0E49-8180-4026-8BF9-23A5387E43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9E7C2F-0DC2-4046-A54C-C6C452C292A6}" type="doc">
      <dgm:prSet loTypeId="urn:microsoft.com/office/officeart/2005/8/layout/defaul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3B1343-4972-4605-A49A-A82C859221A8}">
      <dgm:prSet/>
      <dgm:spPr/>
      <dgm:t>
        <a:bodyPr/>
        <a:lstStyle/>
        <a:p>
          <a:pPr rtl="0"/>
          <a:r>
            <a:rPr lang="en-US" b="1" u="none">
              <a:solidFill>
                <a:schemeClr val="bg1"/>
              </a:solidFill>
              <a:latin typeface="Times New Roman"/>
              <a:cs typeface="Times New Roman"/>
            </a:rPr>
            <a:t>Research using surveys: </a:t>
          </a:r>
          <a:br>
            <a:rPr lang="en-US" b="1" u="none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 b="1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Collect quantitative data through questionnaires to understand preferences and decisions, such as the influence of discounts or influencer endorsements during sales events.</a:t>
          </a:r>
          <a:endParaRPr lang="en-US" b="1" u="none">
            <a:solidFill>
              <a:srgbClr val="010000"/>
            </a:solidFill>
            <a:latin typeface="Times New Roman"/>
            <a:cs typeface="Times New Roman"/>
          </a:endParaRPr>
        </a:p>
      </dgm:t>
    </dgm:pt>
    <dgm:pt modelId="{16A2B9D8-AE6E-4DD9-9176-AB62BC6C9B89}" type="parTrans" cxnId="{4D610493-547D-479E-A994-9AA51348B389}">
      <dgm:prSet/>
      <dgm:spPr/>
      <dgm:t>
        <a:bodyPr/>
        <a:lstStyle/>
        <a:p>
          <a:endParaRPr lang="en-US"/>
        </a:p>
      </dgm:t>
    </dgm:pt>
    <dgm:pt modelId="{0DEFC527-E9C0-4A3F-B181-E0B4B313DF42}" type="sibTrans" cxnId="{4D610493-547D-479E-A994-9AA51348B389}">
      <dgm:prSet/>
      <dgm:spPr/>
      <dgm:t>
        <a:bodyPr/>
        <a:lstStyle/>
        <a:p>
          <a:endParaRPr lang="en-US"/>
        </a:p>
      </dgm:t>
    </dgm:pt>
    <dgm:pt modelId="{32A6FB54-CB03-4FE3-94F4-B0616A545CA3}">
      <dgm:prSet/>
      <dgm:spPr/>
      <dgm:t>
        <a:bodyPr/>
        <a:lstStyle/>
        <a:p>
          <a:pPr rtl="0"/>
          <a:r>
            <a:rPr lang="en-US" b="1">
              <a:latin typeface="Times New Roman"/>
              <a:cs typeface="Times New Roman"/>
            </a:rPr>
            <a:t>Observational research:</a:t>
          </a:r>
          <a:r>
            <a:rPr lang="en-US">
              <a:latin typeface="Times New Roman"/>
              <a:cs typeface="Times New Roman"/>
            </a:rPr>
            <a:t> </a:t>
          </a:r>
          <a:br>
            <a:rPr lang="en-US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Watch consumer interactions and behaviors in real settings to identify patterns, such as responses to in-store promotions or navigational flows.</a:t>
          </a:r>
        </a:p>
      </dgm:t>
    </dgm:pt>
    <dgm:pt modelId="{A1469AE5-2722-423C-9821-7A7BA05E0AAC}" type="parTrans" cxnId="{52B47308-3FEB-42BB-8ED0-519E6ED6D6AF}">
      <dgm:prSet/>
      <dgm:spPr/>
      <dgm:t>
        <a:bodyPr/>
        <a:lstStyle/>
        <a:p>
          <a:endParaRPr lang="en-US"/>
        </a:p>
      </dgm:t>
    </dgm:pt>
    <dgm:pt modelId="{E15E2436-8AE2-4424-A453-0796826A8793}" type="sibTrans" cxnId="{52B47308-3FEB-42BB-8ED0-519E6ED6D6AF}">
      <dgm:prSet/>
      <dgm:spPr/>
      <dgm:t>
        <a:bodyPr/>
        <a:lstStyle/>
        <a:p>
          <a:endParaRPr lang="en-US"/>
        </a:p>
      </dgm:t>
    </dgm:pt>
    <dgm:pt modelId="{263FA2B6-741B-4FD2-8F5C-0F9FD44F17F1}">
      <dgm:prSet/>
      <dgm:spPr/>
      <dgm:t>
        <a:bodyPr/>
        <a:lstStyle/>
        <a:p>
          <a:pPr rtl="0"/>
          <a:r>
            <a:rPr lang="en-US" b="1">
              <a:latin typeface="Times New Roman"/>
              <a:cs typeface="Times New Roman"/>
            </a:rPr>
            <a:t>Case study research:</a:t>
          </a:r>
          <a:br>
            <a:rPr lang="en-US" b="1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 </a:t>
          </a:r>
          <a:br>
            <a:rPr lang="en-US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Conduct in-depth analysis of specific examples, like the effectiveness of marketing campaigns or consumer behavior at particular retailers during sales events.</a:t>
          </a:r>
        </a:p>
      </dgm:t>
    </dgm:pt>
    <dgm:pt modelId="{905A4708-AED5-46AE-B027-439C3270CF22}" type="parTrans" cxnId="{0208567B-C1D3-45B4-A258-ABB913D458C3}">
      <dgm:prSet/>
      <dgm:spPr/>
      <dgm:t>
        <a:bodyPr/>
        <a:lstStyle/>
        <a:p>
          <a:endParaRPr lang="en-US"/>
        </a:p>
      </dgm:t>
    </dgm:pt>
    <dgm:pt modelId="{49460347-201C-4A65-BA10-491D80C2CDA1}" type="sibTrans" cxnId="{0208567B-C1D3-45B4-A258-ABB913D458C3}">
      <dgm:prSet/>
      <dgm:spPr/>
      <dgm:t>
        <a:bodyPr/>
        <a:lstStyle/>
        <a:p>
          <a:endParaRPr lang="en-US"/>
        </a:p>
      </dgm:t>
    </dgm:pt>
    <dgm:pt modelId="{FEE6DC4D-70E9-4FCE-9E44-0B3EC3F69EF0}">
      <dgm:prSet/>
      <dgm:spPr/>
      <dgm:t>
        <a:bodyPr/>
        <a:lstStyle/>
        <a:p>
          <a:pPr rtl="0"/>
          <a:r>
            <a:rPr lang="en-US" b="1">
              <a:latin typeface="Times New Roman"/>
              <a:cs typeface="Times New Roman"/>
            </a:rPr>
            <a:t>Cross-sectional research:</a:t>
          </a:r>
          <a:br>
            <a:rPr lang="en-US" b="1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 </a:t>
          </a:r>
          <a:br>
            <a:rPr lang="en-US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Capture a snapshot of consumer behavior at a single point in time, useful for assessing immediate responses to sales day promotions.</a:t>
          </a:r>
        </a:p>
      </dgm:t>
    </dgm:pt>
    <dgm:pt modelId="{A34A54D5-1C75-40E6-A9C8-9B4E87E1DFD3}" type="parTrans" cxnId="{5E611D8F-4DE5-40E0-AF83-0802CB30885D}">
      <dgm:prSet/>
      <dgm:spPr/>
      <dgm:t>
        <a:bodyPr/>
        <a:lstStyle/>
        <a:p>
          <a:endParaRPr lang="en-US"/>
        </a:p>
      </dgm:t>
    </dgm:pt>
    <dgm:pt modelId="{0ABB795D-FC39-426A-B3B3-B0185C98371E}" type="sibTrans" cxnId="{5E611D8F-4DE5-40E0-AF83-0802CB30885D}">
      <dgm:prSet/>
      <dgm:spPr/>
      <dgm:t>
        <a:bodyPr/>
        <a:lstStyle/>
        <a:p>
          <a:endParaRPr lang="en-US"/>
        </a:p>
      </dgm:t>
    </dgm:pt>
    <dgm:pt modelId="{0AFCEA04-B32F-44FE-81FE-AF391003C1D4}">
      <dgm:prSet/>
      <dgm:spPr/>
      <dgm:t>
        <a:bodyPr/>
        <a:lstStyle/>
        <a:p>
          <a:pPr rtl="0"/>
          <a:r>
            <a:rPr lang="en-US" b="1">
              <a:latin typeface="Times New Roman"/>
              <a:cs typeface="Times New Roman"/>
            </a:rPr>
            <a:t>Longitudinal research:</a:t>
          </a:r>
          <a:r>
            <a:rPr lang="en-US">
              <a:latin typeface="Times New Roman"/>
              <a:cs typeface="Times New Roman"/>
            </a:rPr>
            <a:t> </a:t>
          </a:r>
          <a:br>
            <a:rPr lang="en-US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>
              <a:latin typeface="Times New Roman"/>
              <a:cs typeface="Times New Roman"/>
            </a:rPr>
          </a:br>
          <a:r>
            <a:rPr lang="en-US">
              <a:latin typeface="Times New Roman"/>
              <a:cs typeface="Times New Roman"/>
            </a:rPr>
            <a:t>Track changes in consumer behavior over time, monitoring how responses to sales events evolve across different periods.</a:t>
          </a:r>
        </a:p>
      </dgm:t>
    </dgm:pt>
    <dgm:pt modelId="{4A471FC0-4CB9-4DA9-AA41-84B0333FD429}" type="parTrans" cxnId="{4654F54A-66AC-4635-A9C3-92B7CEC2A221}">
      <dgm:prSet/>
      <dgm:spPr/>
      <dgm:t>
        <a:bodyPr/>
        <a:lstStyle/>
        <a:p>
          <a:endParaRPr lang="en-US"/>
        </a:p>
      </dgm:t>
    </dgm:pt>
    <dgm:pt modelId="{8E7E6975-0A94-480A-B9C3-4DD57D46C498}" type="sibTrans" cxnId="{4654F54A-66AC-4635-A9C3-92B7CEC2A221}">
      <dgm:prSet/>
      <dgm:spPr/>
      <dgm:t>
        <a:bodyPr/>
        <a:lstStyle/>
        <a:p>
          <a:endParaRPr lang="en-US"/>
        </a:p>
      </dgm:t>
    </dgm:pt>
    <dgm:pt modelId="{211188C8-D5AB-4610-B16B-78CFED4E7FBD}" type="pres">
      <dgm:prSet presAssocID="{079E7C2F-0DC2-4046-A54C-C6C452C292A6}" presName="diagram" presStyleCnt="0">
        <dgm:presLayoutVars>
          <dgm:dir/>
          <dgm:resizeHandles val="exact"/>
        </dgm:presLayoutVars>
      </dgm:prSet>
      <dgm:spPr/>
    </dgm:pt>
    <dgm:pt modelId="{BD94F9FA-9D59-49AA-B5F6-CA36653E7B32}" type="pres">
      <dgm:prSet presAssocID="{493B1343-4972-4605-A49A-A82C859221A8}" presName="node" presStyleLbl="node1" presStyleIdx="0" presStyleCnt="5">
        <dgm:presLayoutVars>
          <dgm:bulletEnabled val="1"/>
        </dgm:presLayoutVars>
      </dgm:prSet>
      <dgm:spPr/>
    </dgm:pt>
    <dgm:pt modelId="{FAB769D9-6B6C-4E5C-85F1-4B2F4F9E87D9}" type="pres">
      <dgm:prSet presAssocID="{0DEFC527-E9C0-4A3F-B181-E0B4B313DF42}" presName="sibTrans" presStyleCnt="0"/>
      <dgm:spPr/>
    </dgm:pt>
    <dgm:pt modelId="{604EAEED-AAE4-445B-B990-052574488992}" type="pres">
      <dgm:prSet presAssocID="{32A6FB54-CB03-4FE3-94F4-B0616A545CA3}" presName="node" presStyleLbl="node1" presStyleIdx="1" presStyleCnt="5">
        <dgm:presLayoutVars>
          <dgm:bulletEnabled val="1"/>
        </dgm:presLayoutVars>
      </dgm:prSet>
      <dgm:spPr/>
    </dgm:pt>
    <dgm:pt modelId="{FDEF4421-9F9C-46B9-A333-A0DF99812440}" type="pres">
      <dgm:prSet presAssocID="{E15E2436-8AE2-4424-A453-0796826A8793}" presName="sibTrans" presStyleCnt="0"/>
      <dgm:spPr/>
    </dgm:pt>
    <dgm:pt modelId="{A44C9B74-E46A-4A29-9CDB-6FCA2B738EEF}" type="pres">
      <dgm:prSet presAssocID="{263FA2B6-741B-4FD2-8F5C-0F9FD44F17F1}" presName="node" presStyleLbl="node1" presStyleIdx="2" presStyleCnt="5">
        <dgm:presLayoutVars>
          <dgm:bulletEnabled val="1"/>
        </dgm:presLayoutVars>
      </dgm:prSet>
      <dgm:spPr/>
    </dgm:pt>
    <dgm:pt modelId="{390B7E54-AC12-47CC-A87A-4776AE083AC9}" type="pres">
      <dgm:prSet presAssocID="{49460347-201C-4A65-BA10-491D80C2CDA1}" presName="sibTrans" presStyleCnt="0"/>
      <dgm:spPr/>
    </dgm:pt>
    <dgm:pt modelId="{825DCA71-8D11-411C-AA1E-9F254C59F6E0}" type="pres">
      <dgm:prSet presAssocID="{FEE6DC4D-70E9-4FCE-9E44-0B3EC3F69EF0}" presName="node" presStyleLbl="node1" presStyleIdx="3" presStyleCnt="5">
        <dgm:presLayoutVars>
          <dgm:bulletEnabled val="1"/>
        </dgm:presLayoutVars>
      </dgm:prSet>
      <dgm:spPr/>
    </dgm:pt>
    <dgm:pt modelId="{22C00B47-7F25-4F8F-824F-7BDBD7D240D8}" type="pres">
      <dgm:prSet presAssocID="{0ABB795D-FC39-426A-B3B3-B0185C98371E}" presName="sibTrans" presStyleCnt="0"/>
      <dgm:spPr/>
    </dgm:pt>
    <dgm:pt modelId="{F873F6C2-C352-4C5E-BAE3-38BD90265396}" type="pres">
      <dgm:prSet presAssocID="{0AFCEA04-B32F-44FE-81FE-AF391003C1D4}" presName="node" presStyleLbl="node1" presStyleIdx="4" presStyleCnt="5">
        <dgm:presLayoutVars>
          <dgm:bulletEnabled val="1"/>
        </dgm:presLayoutVars>
      </dgm:prSet>
      <dgm:spPr/>
    </dgm:pt>
  </dgm:ptLst>
  <dgm:cxnLst>
    <dgm:cxn modelId="{52B47308-3FEB-42BB-8ED0-519E6ED6D6AF}" srcId="{079E7C2F-0DC2-4046-A54C-C6C452C292A6}" destId="{32A6FB54-CB03-4FE3-94F4-B0616A545CA3}" srcOrd="1" destOrd="0" parTransId="{A1469AE5-2722-423C-9821-7A7BA05E0AAC}" sibTransId="{E15E2436-8AE2-4424-A453-0796826A8793}"/>
    <dgm:cxn modelId="{4654F54A-66AC-4635-A9C3-92B7CEC2A221}" srcId="{079E7C2F-0DC2-4046-A54C-C6C452C292A6}" destId="{0AFCEA04-B32F-44FE-81FE-AF391003C1D4}" srcOrd="4" destOrd="0" parTransId="{4A471FC0-4CB9-4DA9-AA41-84B0333FD429}" sibTransId="{8E7E6975-0A94-480A-B9C3-4DD57D46C498}"/>
    <dgm:cxn modelId="{5436A85C-C0E7-43C7-96B4-E25E6AE7EA18}" type="presOf" srcId="{079E7C2F-0DC2-4046-A54C-C6C452C292A6}" destId="{211188C8-D5AB-4610-B16B-78CFED4E7FBD}" srcOrd="0" destOrd="0" presId="urn:microsoft.com/office/officeart/2005/8/layout/default"/>
    <dgm:cxn modelId="{B05A2169-1148-4988-99DE-964AAB18566F}" type="presOf" srcId="{0AFCEA04-B32F-44FE-81FE-AF391003C1D4}" destId="{F873F6C2-C352-4C5E-BAE3-38BD90265396}" srcOrd="0" destOrd="0" presId="urn:microsoft.com/office/officeart/2005/8/layout/default"/>
    <dgm:cxn modelId="{871A9373-FBA5-491A-AB10-361E958F9ECD}" type="presOf" srcId="{FEE6DC4D-70E9-4FCE-9E44-0B3EC3F69EF0}" destId="{825DCA71-8D11-411C-AA1E-9F254C59F6E0}" srcOrd="0" destOrd="0" presId="urn:microsoft.com/office/officeart/2005/8/layout/default"/>
    <dgm:cxn modelId="{0208567B-C1D3-45B4-A258-ABB913D458C3}" srcId="{079E7C2F-0DC2-4046-A54C-C6C452C292A6}" destId="{263FA2B6-741B-4FD2-8F5C-0F9FD44F17F1}" srcOrd="2" destOrd="0" parTransId="{905A4708-AED5-46AE-B027-439C3270CF22}" sibTransId="{49460347-201C-4A65-BA10-491D80C2CDA1}"/>
    <dgm:cxn modelId="{5E611D8F-4DE5-40E0-AF83-0802CB30885D}" srcId="{079E7C2F-0DC2-4046-A54C-C6C452C292A6}" destId="{FEE6DC4D-70E9-4FCE-9E44-0B3EC3F69EF0}" srcOrd="3" destOrd="0" parTransId="{A34A54D5-1C75-40E6-A9C8-9B4E87E1DFD3}" sibTransId="{0ABB795D-FC39-426A-B3B3-B0185C98371E}"/>
    <dgm:cxn modelId="{4D610493-547D-479E-A994-9AA51348B389}" srcId="{079E7C2F-0DC2-4046-A54C-C6C452C292A6}" destId="{493B1343-4972-4605-A49A-A82C859221A8}" srcOrd="0" destOrd="0" parTransId="{16A2B9D8-AE6E-4DD9-9176-AB62BC6C9B89}" sibTransId="{0DEFC527-E9C0-4A3F-B181-E0B4B313DF42}"/>
    <dgm:cxn modelId="{95514B9B-D6B6-4184-9B5A-C68EF93A1E70}" type="presOf" srcId="{263FA2B6-741B-4FD2-8F5C-0F9FD44F17F1}" destId="{A44C9B74-E46A-4A29-9CDB-6FCA2B738EEF}" srcOrd="0" destOrd="0" presId="urn:microsoft.com/office/officeart/2005/8/layout/default"/>
    <dgm:cxn modelId="{6F0E23BD-813E-474B-844B-6051D445C7CF}" type="presOf" srcId="{493B1343-4972-4605-A49A-A82C859221A8}" destId="{BD94F9FA-9D59-49AA-B5F6-CA36653E7B32}" srcOrd="0" destOrd="0" presId="urn:microsoft.com/office/officeart/2005/8/layout/default"/>
    <dgm:cxn modelId="{62ADA2E5-F561-41E5-B1F3-29ECD0E43266}" type="presOf" srcId="{32A6FB54-CB03-4FE3-94F4-B0616A545CA3}" destId="{604EAEED-AAE4-445B-B990-052574488992}" srcOrd="0" destOrd="0" presId="urn:microsoft.com/office/officeart/2005/8/layout/default"/>
    <dgm:cxn modelId="{1AC7CB70-B93D-4739-B272-A55899E1FCEC}" type="presParOf" srcId="{211188C8-D5AB-4610-B16B-78CFED4E7FBD}" destId="{BD94F9FA-9D59-49AA-B5F6-CA36653E7B32}" srcOrd="0" destOrd="0" presId="urn:microsoft.com/office/officeart/2005/8/layout/default"/>
    <dgm:cxn modelId="{588D19E2-345E-49AC-92A1-F0BC85BEBAB1}" type="presParOf" srcId="{211188C8-D5AB-4610-B16B-78CFED4E7FBD}" destId="{FAB769D9-6B6C-4E5C-85F1-4B2F4F9E87D9}" srcOrd="1" destOrd="0" presId="urn:microsoft.com/office/officeart/2005/8/layout/default"/>
    <dgm:cxn modelId="{8C941B84-1E0E-40A6-A4B0-60AFB6A96CE1}" type="presParOf" srcId="{211188C8-D5AB-4610-B16B-78CFED4E7FBD}" destId="{604EAEED-AAE4-445B-B990-052574488992}" srcOrd="2" destOrd="0" presId="urn:microsoft.com/office/officeart/2005/8/layout/default"/>
    <dgm:cxn modelId="{D096DC1F-0692-4558-81EA-E388C8E36B93}" type="presParOf" srcId="{211188C8-D5AB-4610-B16B-78CFED4E7FBD}" destId="{FDEF4421-9F9C-46B9-A333-A0DF99812440}" srcOrd="3" destOrd="0" presId="urn:microsoft.com/office/officeart/2005/8/layout/default"/>
    <dgm:cxn modelId="{CB5C4E08-680B-4AB7-8B94-D6BC64DB3E1F}" type="presParOf" srcId="{211188C8-D5AB-4610-B16B-78CFED4E7FBD}" destId="{A44C9B74-E46A-4A29-9CDB-6FCA2B738EEF}" srcOrd="4" destOrd="0" presId="urn:microsoft.com/office/officeart/2005/8/layout/default"/>
    <dgm:cxn modelId="{0BA973C7-936F-4726-A7C8-536BFCD95690}" type="presParOf" srcId="{211188C8-D5AB-4610-B16B-78CFED4E7FBD}" destId="{390B7E54-AC12-47CC-A87A-4776AE083AC9}" srcOrd="5" destOrd="0" presId="urn:microsoft.com/office/officeart/2005/8/layout/default"/>
    <dgm:cxn modelId="{5FC947F3-55A9-484B-A489-94DFB2BDC70F}" type="presParOf" srcId="{211188C8-D5AB-4610-B16B-78CFED4E7FBD}" destId="{825DCA71-8D11-411C-AA1E-9F254C59F6E0}" srcOrd="6" destOrd="0" presId="urn:microsoft.com/office/officeart/2005/8/layout/default"/>
    <dgm:cxn modelId="{90CDFFE7-8F67-4E46-B0D8-C2B2A4181130}" type="presParOf" srcId="{211188C8-D5AB-4610-B16B-78CFED4E7FBD}" destId="{22C00B47-7F25-4F8F-824F-7BDBD7D240D8}" srcOrd="7" destOrd="0" presId="urn:microsoft.com/office/officeart/2005/8/layout/default"/>
    <dgm:cxn modelId="{0D3571E3-708A-4D1F-BE52-F46C931CC894}" type="presParOf" srcId="{211188C8-D5AB-4610-B16B-78CFED4E7FBD}" destId="{F873F6C2-C352-4C5E-BAE3-38BD9026539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00EE3-AC6A-4A3C-9897-5E60B56C0145}">
      <dsp:nvSpPr>
        <dsp:cNvPr id="0" name=""/>
        <dsp:cNvSpPr/>
      </dsp:nvSpPr>
      <dsp:spPr>
        <a:xfrm>
          <a:off x="961403" y="1945098"/>
          <a:ext cx="768185" cy="7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2553C-BFEE-4C26-962D-8FE655DD8D2B}">
      <dsp:nvSpPr>
        <dsp:cNvPr id="0" name=""/>
        <dsp:cNvSpPr/>
      </dsp:nvSpPr>
      <dsp:spPr>
        <a:xfrm>
          <a:off x="1775680" y="1880606"/>
          <a:ext cx="88341" cy="165927"/>
        </a:xfrm>
        <a:prstGeom prst="chevron">
          <a:avLst>
            <a:gd name="adj" fmla="val 9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99526-207E-4EBC-ABFE-1DDD97CEC8A6}">
      <dsp:nvSpPr>
        <dsp:cNvPr id="0" name=""/>
        <dsp:cNvSpPr/>
      </dsp:nvSpPr>
      <dsp:spPr>
        <a:xfrm>
          <a:off x="487269" y="1567023"/>
          <a:ext cx="756222" cy="7562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6" tIns="29346" rIns="29346" bIns="293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</a:t>
          </a:r>
        </a:p>
      </dsp:txBody>
      <dsp:txXfrm>
        <a:off x="598015" y="1677769"/>
        <a:ext cx="534730" cy="534730"/>
      </dsp:txXfrm>
    </dsp:sp>
    <dsp:sp modelId="{930668D6-3B99-452D-B1E9-951474E117C5}">
      <dsp:nvSpPr>
        <dsp:cNvPr id="0" name=""/>
        <dsp:cNvSpPr/>
      </dsp:nvSpPr>
      <dsp:spPr>
        <a:xfrm>
          <a:off x="1172" y="2488845"/>
          <a:ext cx="172841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165100" rIns="13633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solidFill>
                <a:schemeClr val="tx1"/>
              </a:solidFill>
              <a:latin typeface="Times New Roman"/>
              <a:cs typeface="Times New Roman"/>
            </a:rPr>
            <a:t>Assess influencer impact on consumer adoption of new aesthetic care products.</a:t>
          </a:r>
          <a:endParaRPr lang="en-US" sz="11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1172" y="2834528"/>
        <a:ext cx="1728416" cy="1619917"/>
      </dsp:txXfrm>
    </dsp:sp>
    <dsp:sp modelId="{6EA73D51-15BE-40E4-819A-688D9B4C531F}">
      <dsp:nvSpPr>
        <dsp:cNvPr id="0" name=""/>
        <dsp:cNvSpPr/>
      </dsp:nvSpPr>
      <dsp:spPr>
        <a:xfrm>
          <a:off x="1921635" y="1945098"/>
          <a:ext cx="1728416" cy="7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A771B-962D-4F03-82E6-CB3A979D2C0C}">
      <dsp:nvSpPr>
        <dsp:cNvPr id="0" name=""/>
        <dsp:cNvSpPr/>
      </dsp:nvSpPr>
      <dsp:spPr>
        <a:xfrm>
          <a:off x="3696143" y="1880606"/>
          <a:ext cx="88341" cy="165927"/>
        </a:xfrm>
        <a:prstGeom prst="chevron">
          <a:avLst>
            <a:gd name="adj" fmla="val 9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A863-9A9E-43C7-94CA-E18F6DBDF986}">
      <dsp:nvSpPr>
        <dsp:cNvPr id="0" name=""/>
        <dsp:cNvSpPr/>
      </dsp:nvSpPr>
      <dsp:spPr>
        <a:xfrm>
          <a:off x="2407732" y="1567022"/>
          <a:ext cx="756222" cy="7562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6" tIns="29346" rIns="29346" bIns="293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</a:t>
          </a:r>
        </a:p>
      </dsp:txBody>
      <dsp:txXfrm>
        <a:off x="2518478" y="1677768"/>
        <a:ext cx="534730" cy="534730"/>
      </dsp:txXfrm>
    </dsp:sp>
    <dsp:sp modelId="{DD6310B2-383A-4C0F-BD14-256C68291790}">
      <dsp:nvSpPr>
        <dsp:cNvPr id="0" name=""/>
        <dsp:cNvSpPr/>
      </dsp:nvSpPr>
      <dsp:spPr>
        <a:xfrm>
          <a:off x="1921635" y="2488845"/>
          <a:ext cx="172841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165100" rIns="136339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solidFill>
                <a:schemeClr val="tx1"/>
              </a:solidFill>
              <a:latin typeface="Times New Roman"/>
              <a:cs typeface="Times New Roman"/>
            </a:rPr>
            <a:t> Determine influencers' role in brand visibility and engagement on social media.</a:t>
          </a:r>
          <a:endParaRPr lang="en-US" sz="11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1921635" y="2834528"/>
        <a:ext cx="1728416" cy="1619917"/>
      </dsp:txXfrm>
    </dsp:sp>
    <dsp:sp modelId="{4A02BC3E-E8B7-4D87-98CB-8335930004A1}">
      <dsp:nvSpPr>
        <dsp:cNvPr id="0" name=""/>
        <dsp:cNvSpPr/>
      </dsp:nvSpPr>
      <dsp:spPr>
        <a:xfrm>
          <a:off x="3842098" y="1945098"/>
          <a:ext cx="1728416" cy="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3A926-D20E-47DF-9E36-2F23109C136C}">
      <dsp:nvSpPr>
        <dsp:cNvPr id="0" name=""/>
        <dsp:cNvSpPr/>
      </dsp:nvSpPr>
      <dsp:spPr>
        <a:xfrm>
          <a:off x="5616606" y="1880606"/>
          <a:ext cx="88341" cy="165927"/>
        </a:xfrm>
        <a:prstGeom prst="chevron">
          <a:avLst>
            <a:gd name="adj" fmla="val 9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15368-AB85-46C9-ABED-CD55BEB53D1E}">
      <dsp:nvSpPr>
        <dsp:cNvPr id="0" name=""/>
        <dsp:cNvSpPr/>
      </dsp:nvSpPr>
      <dsp:spPr>
        <a:xfrm>
          <a:off x="4328195" y="1567022"/>
          <a:ext cx="756222" cy="7562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6" tIns="29346" rIns="29346" bIns="293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</a:t>
          </a:r>
        </a:p>
      </dsp:txBody>
      <dsp:txXfrm>
        <a:off x="4438941" y="1677768"/>
        <a:ext cx="534730" cy="534730"/>
      </dsp:txXfrm>
    </dsp:sp>
    <dsp:sp modelId="{001BAF52-7715-4C5D-AEA9-4A10E9FA6413}">
      <dsp:nvSpPr>
        <dsp:cNvPr id="0" name=""/>
        <dsp:cNvSpPr/>
      </dsp:nvSpPr>
      <dsp:spPr>
        <a:xfrm>
          <a:off x="3842098" y="2488845"/>
          <a:ext cx="172841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165100" rIns="13633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solidFill>
                <a:schemeClr val="tx1"/>
              </a:solidFill>
              <a:latin typeface="Times New Roman"/>
              <a:cs typeface="Times New Roman"/>
            </a:rPr>
            <a:t>Analyze how influencer-brand partnerships influence consumer trust.</a:t>
          </a:r>
          <a:endParaRPr lang="en-US" sz="11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3842098" y="2834528"/>
        <a:ext cx="1728416" cy="1619917"/>
      </dsp:txXfrm>
    </dsp:sp>
    <dsp:sp modelId="{B11431D8-9459-411B-A4DC-C61A7A2B308E}">
      <dsp:nvSpPr>
        <dsp:cNvPr id="0" name=""/>
        <dsp:cNvSpPr/>
      </dsp:nvSpPr>
      <dsp:spPr>
        <a:xfrm>
          <a:off x="5762561" y="1945098"/>
          <a:ext cx="1728416" cy="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3ECF6-073E-4D24-A097-883E2870FA35}">
      <dsp:nvSpPr>
        <dsp:cNvPr id="0" name=""/>
        <dsp:cNvSpPr/>
      </dsp:nvSpPr>
      <dsp:spPr>
        <a:xfrm>
          <a:off x="7537069" y="1880606"/>
          <a:ext cx="88341" cy="165928"/>
        </a:xfrm>
        <a:prstGeom prst="chevron">
          <a:avLst>
            <a:gd name="adj" fmla="val 9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016B2-C67F-4149-B172-AD757BB13DCD}">
      <dsp:nvSpPr>
        <dsp:cNvPr id="0" name=""/>
        <dsp:cNvSpPr/>
      </dsp:nvSpPr>
      <dsp:spPr>
        <a:xfrm>
          <a:off x="6248658" y="1567022"/>
          <a:ext cx="756222" cy="7562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6" tIns="29346" rIns="29346" bIns="293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</a:t>
          </a:r>
        </a:p>
      </dsp:txBody>
      <dsp:txXfrm>
        <a:off x="6359404" y="1677768"/>
        <a:ext cx="534730" cy="534730"/>
      </dsp:txXfrm>
    </dsp:sp>
    <dsp:sp modelId="{3F455239-2203-4E40-BEC0-1381C4165EE2}">
      <dsp:nvSpPr>
        <dsp:cNvPr id="0" name=""/>
        <dsp:cNvSpPr/>
      </dsp:nvSpPr>
      <dsp:spPr>
        <a:xfrm>
          <a:off x="5762561" y="2488845"/>
          <a:ext cx="172841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165100" rIns="13633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solidFill>
                <a:schemeClr val="tx1"/>
              </a:solidFill>
              <a:latin typeface="Times New Roman"/>
              <a:cs typeface="Times New Roman"/>
            </a:rPr>
            <a:t>Evaluate influencer campaigns' effectiveness in driving product purchases.</a:t>
          </a:r>
          <a:endParaRPr lang="en-US" sz="11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5762561" y="2834528"/>
        <a:ext cx="1728416" cy="1619917"/>
      </dsp:txXfrm>
    </dsp:sp>
    <dsp:sp modelId="{C719A915-097E-40F0-9716-8C2B24C7E15E}">
      <dsp:nvSpPr>
        <dsp:cNvPr id="0" name=""/>
        <dsp:cNvSpPr/>
      </dsp:nvSpPr>
      <dsp:spPr>
        <a:xfrm>
          <a:off x="7683024" y="1945097"/>
          <a:ext cx="864208" cy="72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1EDA2-1941-42D2-A5B4-329631CF0A92}">
      <dsp:nvSpPr>
        <dsp:cNvPr id="0" name=""/>
        <dsp:cNvSpPr/>
      </dsp:nvSpPr>
      <dsp:spPr>
        <a:xfrm>
          <a:off x="8169121" y="1567022"/>
          <a:ext cx="756222" cy="7562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6" tIns="29346" rIns="29346" bIns="2934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</a:t>
          </a:r>
        </a:p>
      </dsp:txBody>
      <dsp:txXfrm>
        <a:off x="8279867" y="1677768"/>
        <a:ext cx="534730" cy="534730"/>
      </dsp:txXfrm>
    </dsp:sp>
    <dsp:sp modelId="{2697A424-150A-41E8-99A9-4F8F39D8CE91}">
      <dsp:nvSpPr>
        <dsp:cNvPr id="0" name=""/>
        <dsp:cNvSpPr/>
      </dsp:nvSpPr>
      <dsp:spPr>
        <a:xfrm>
          <a:off x="7683024" y="2488845"/>
          <a:ext cx="172841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165100" rIns="13633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solidFill>
                <a:schemeClr val="tx1"/>
              </a:solidFill>
              <a:latin typeface="Times New Roman"/>
              <a:cs typeface="Times New Roman"/>
            </a:rPr>
            <a:t>5. Develop methods to measure and optimize influencer partnership impact.</a:t>
          </a:r>
          <a:endParaRPr lang="en-US" sz="11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7683024" y="2834528"/>
        <a:ext cx="1728416" cy="1619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F6866-DC49-46E0-ABC2-7CDF74B474AA}">
      <dsp:nvSpPr>
        <dsp:cNvPr id="0" name=""/>
        <dsp:cNvSpPr/>
      </dsp:nvSpPr>
      <dsp:spPr>
        <a:xfrm>
          <a:off x="0" y="4163"/>
          <a:ext cx="6208437" cy="886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C5B78-D8EE-4C9B-A825-3FCE61741EB2}">
      <dsp:nvSpPr>
        <dsp:cNvPr id="0" name=""/>
        <dsp:cNvSpPr/>
      </dsp:nvSpPr>
      <dsp:spPr>
        <a:xfrm>
          <a:off x="268235" y="203677"/>
          <a:ext cx="487701" cy="4877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1C71-2320-45E0-8C73-D5E4F894D413}">
      <dsp:nvSpPr>
        <dsp:cNvPr id="0" name=""/>
        <dsp:cNvSpPr/>
      </dsp:nvSpPr>
      <dsp:spPr>
        <a:xfrm>
          <a:off x="1024173" y="4163"/>
          <a:ext cx="5184263" cy="88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6" tIns="93846" rIns="93846" bIns="9384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what extent have influencers on social media influenced consumers' decisions to try new aesthetic care products?</a:t>
          </a:r>
        </a:p>
      </dsp:txBody>
      <dsp:txXfrm>
        <a:off x="1024173" y="4163"/>
        <a:ext cx="5184263" cy="886730"/>
      </dsp:txXfrm>
    </dsp:sp>
    <dsp:sp modelId="{E7FBEDA3-8712-4CB7-B466-060089C529BD}">
      <dsp:nvSpPr>
        <dsp:cNvPr id="0" name=""/>
        <dsp:cNvSpPr/>
      </dsp:nvSpPr>
      <dsp:spPr>
        <a:xfrm>
          <a:off x="0" y="1112575"/>
          <a:ext cx="6208437" cy="886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0109B-A47B-4425-BA56-78B6F414DD6B}">
      <dsp:nvSpPr>
        <dsp:cNvPr id="0" name=""/>
        <dsp:cNvSpPr/>
      </dsp:nvSpPr>
      <dsp:spPr>
        <a:xfrm>
          <a:off x="268235" y="1312090"/>
          <a:ext cx="487701" cy="4877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3DE91-9E7C-4208-97D3-9E5C218406CB}">
      <dsp:nvSpPr>
        <dsp:cNvPr id="0" name=""/>
        <dsp:cNvSpPr/>
      </dsp:nvSpPr>
      <dsp:spPr>
        <a:xfrm>
          <a:off x="1024173" y="1112575"/>
          <a:ext cx="5184263" cy="88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6" tIns="93846" rIns="93846" bIns="9384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role do influencers play in bridging the gap between niche aesthetic care brands and broader market visibility?</a:t>
          </a:r>
        </a:p>
      </dsp:txBody>
      <dsp:txXfrm>
        <a:off x="1024173" y="1112575"/>
        <a:ext cx="5184263" cy="886730"/>
      </dsp:txXfrm>
    </dsp:sp>
    <dsp:sp modelId="{5F9CECE1-18DD-47D1-A397-456E8F15CC9B}">
      <dsp:nvSpPr>
        <dsp:cNvPr id="0" name=""/>
        <dsp:cNvSpPr/>
      </dsp:nvSpPr>
      <dsp:spPr>
        <a:xfrm>
          <a:off x="0" y="2220988"/>
          <a:ext cx="6208437" cy="886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5E829-F3DD-4425-9B28-E787F4E64574}">
      <dsp:nvSpPr>
        <dsp:cNvPr id="0" name=""/>
        <dsp:cNvSpPr/>
      </dsp:nvSpPr>
      <dsp:spPr>
        <a:xfrm>
          <a:off x="268235" y="2420503"/>
          <a:ext cx="487701" cy="4877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C81A1-9524-454A-9B72-D398A107C4A1}">
      <dsp:nvSpPr>
        <dsp:cNvPr id="0" name=""/>
        <dsp:cNvSpPr/>
      </dsp:nvSpPr>
      <dsp:spPr>
        <a:xfrm>
          <a:off x="1024173" y="2220988"/>
          <a:ext cx="5184263" cy="88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6" tIns="93846" rIns="93846" bIns="9384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brand partnerships with influencers on specific social media platforms affect consumer perceptions of authenticity and trust in those brands?</a:t>
          </a:r>
        </a:p>
      </dsp:txBody>
      <dsp:txXfrm>
        <a:off x="1024173" y="2220988"/>
        <a:ext cx="5184263" cy="886730"/>
      </dsp:txXfrm>
    </dsp:sp>
    <dsp:sp modelId="{E67D8D34-8484-4C20-B1CE-BD87F3496A5C}">
      <dsp:nvSpPr>
        <dsp:cNvPr id="0" name=""/>
        <dsp:cNvSpPr/>
      </dsp:nvSpPr>
      <dsp:spPr>
        <a:xfrm>
          <a:off x="0" y="3329401"/>
          <a:ext cx="6208437" cy="886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158E-DEBF-456A-98AC-B483CFF9B7A4}">
      <dsp:nvSpPr>
        <dsp:cNvPr id="0" name=""/>
        <dsp:cNvSpPr/>
      </dsp:nvSpPr>
      <dsp:spPr>
        <a:xfrm>
          <a:off x="268235" y="3528916"/>
          <a:ext cx="487701" cy="4877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867D-B95B-4E15-A4A0-08AC1EBE70BB}">
      <dsp:nvSpPr>
        <dsp:cNvPr id="0" name=""/>
        <dsp:cNvSpPr/>
      </dsp:nvSpPr>
      <dsp:spPr>
        <a:xfrm>
          <a:off x="1024173" y="3329401"/>
          <a:ext cx="5184263" cy="88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6" tIns="93846" rIns="93846" bIns="9384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effectively do social media influencers drive consumer purchases of aesthetic care products during major sales events like black friday, cyber monday, and amazon prime day?</a:t>
          </a:r>
        </a:p>
      </dsp:txBody>
      <dsp:txXfrm>
        <a:off x="1024173" y="3329401"/>
        <a:ext cx="5184263" cy="886730"/>
      </dsp:txXfrm>
    </dsp:sp>
    <dsp:sp modelId="{29B6E065-E24A-4227-85BB-2F9D2AB8ED62}">
      <dsp:nvSpPr>
        <dsp:cNvPr id="0" name=""/>
        <dsp:cNvSpPr/>
      </dsp:nvSpPr>
      <dsp:spPr>
        <a:xfrm>
          <a:off x="0" y="4437814"/>
          <a:ext cx="6208437" cy="886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7FFFB-EB0F-4295-802B-73460C789D81}">
      <dsp:nvSpPr>
        <dsp:cNvPr id="0" name=""/>
        <dsp:cNvSpPr/>
      </dsp:nvSpPr>
      <dsp:spPr>
        <a:xfrm>
          <a:off x="268235" y="4637328"/>
          <a:ext cx="487701" cy="4877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B0E49-8180-4026-8BF9-23A5387E4329}">
      <dsp:nvSpPr>
        <dsp:cNvPr id="0" name=""/>
        <dsp:cNvSpPr/>
      </dsp:nvSpPr>
      <dsp:spPr>
        <a:xfrm>
          <a:off x="1024173" y="4437814"/>
          <a:ext cx="5184263" cy="886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6" tIns="93846" rIns="93846" bIns="9384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methods can businesses use to measure and enhance the impact of influencer partnerships in the aesthetic care industry?</a:t>
          </a:r>
        </a:p>
      </dsp:txBody>
      <dsp:txXfrm>
        <a:off x="1024173" y="4437814"/>
        <a:ext cx="5184263" cy="886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4F9FA-9D59-49AA-B5F6-CA36653E7B32}">
      <dsp:nvSpPr>
        <dsp:cNvPr id="0" name=""/>
        <dsp:cNvSpPr/>
      </dsp:nvSpPr>
      <dsp:spPr>
        <a:xfrm>
          <a:off x="1124739" y="1095"/>
          <a:ext cx="2545383" cy="152723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kern="1200">
              <a:solidFill>
                <a:schemeClr val="bg1"/>
              </a:solidFill>
              <a:latin typeface="Times New Roman"/>
              <a:cs typeface="Times New Roman"/>
            </a:rPr>
            <a:t>Research using surveys: </a:t>
          </a:r>
          <a:br>
            <a:rPr lang="en-US" sz="1400" b="1" u="none" kern="1200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 sz="1400" b="1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Collect quantitative data through questionnaires to understand preferences and decisions, such as the influence of discounts or influencer endorsements during sales events.</a:t>
          </a:r>
          <a:endParaRPr lang="en-US" sz="1400" b="1" u="none" kern="1200">
            <a:solidFill>
              <a:srgbClr val="010000"/>
            </a:solidFill>
            <a:latin typeface="Times New Roman"/>
            <a:cs typeface="Times New Roman"/>
          </a:endParaRPr>
        </a:p>
      </dsp:txBody>
      <dsp:txXfrm>
        <a:off x="1124739" y="1095"/>
        <a:ext cx="2545383" cy="1527230"/>
      </dsp:txXfrm>
    </dsp:sp>
    <dsp:sp modelId="{604EAEED-AAE4-445B-B990-052574488992}">
      <dsp:nvSpPr>
        <dsp:cNvPr id="0" name=""/>
        <dsp:cNvSpPr/>
      </dsp:nvSpPr>
      <dsp:spPr>
        <a:xfrm>
          <a:off x="3924661" y="1095"/>
          <a:ext cx="2545383" cy="152723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Observational research:</a:t>
          </a:r>
          <a:r>
            <a:rPr lang="en-US" sz="1400" kern="1200">
              <a:latin typeface="Times New Roman"/>
              <a:cs typeface="Times New Roman"/>
            </a:rPr>
            <a:t> </a:t>
          </a:r>
          <a:br>
            <a:rPr lang="en-US" sz="1400" kern="1200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 sz="1400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Watch consumer interactions and behaviors in real settings to identify patterns, such as responses to in-store promotions or navigational flows.</a:t>
          </a:r>
        </a:p>
      </dsp:txBody>
      <dsp:txXfrm>
        <a:off x="3924661" y="1095"/>
        <a:ext cx="2545383" cy="1527230"/>
      </dsp:txXfrm>
    </dsp:sp>
    <dsp:sp modelId="{A44C9B74-E46A-4A29-9CDB-6FCA2B738EEF}">
      <dsp:nvSpPr>
        <dsp:cNvPr id="0" name=""/>
        <dsp:cNvSpPr/>
      </dsp:nvSpPr>
      <dsp:spPr>
        <a:xfrm>
          <a:off x="6724583" y="1095"/>
          <a:ext cx="2545383" cy="152723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Case study research:</a:t>
          </a:r>
          <a:br>
            <a:rPr lang="en-US" sz="1400" b="1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 </a:t>
          </a:r>
          <a:br>
            <a:rPr lang="en-US" sz="1400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Conduct in-depth analysis of specific examples, like the effectiveness of marketing campaigns or consumer behavior at particular retailers during sales events.</a:t>
          </a:r>
        </a:p>
      </dsp:txBody>
      <dsp:txXfrm>
        <a:off x="6724583" y="1095"/>
        <a:ext cx="2545383" cy="1527230"/>
      </dsp:txXfrm>
    </dsp:sp>
    <dsp:sp modelId="{825DCA71-8D11-411C-AA1E-9F254C59F6E0}">
      <dsp:nvSpPr>
        <dsp:cNvPr id="0" name=""/>
        <dsp:cNvSpPr/>
      </dsp:nvSpPr>
      <dsp:spPr>
        <a:xfrm>
          <a:off x="2524700" y="1782863"/>
          <a:ext cx="2545383" cy="152723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Cross-sectional research:</a:t>
          </a:r>
          <a:br>
            <a:rPr lang="en-US" sz="1400" b="1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 </a:t>
          </a:r>
          <a:br>
            <a:rPr lang="en-US" sz="1400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Capture a snapshot of consumer behavior at a single point in time, useful for assessing immediate responses to sales day promotions.</a:t>
          </a:r>
        </a:p>
      </dsp:txBody>
      <dsp:txXfrm>
        <a:off x="2524700" y="1782863"/>
        <a:ext cx="2545383" cy="1527230"/>
      </dsp:txXfrm>
    </dsp:sp>
    <dsp:sp modelId="{F873F6C2-C352-4C5E-BAE3-38BD90265396}">
      <dsp:nvSpPr>
        <dsp:cNvPr id="0" name=""/>
        <dsp:cNvSpPr/>
      </dsp:nvSpPr>
      <dsp:spPr>
        <a:xfrm>
          <a:off x="5324622" y="1782863"/>
          <a:ext cx="2545383" cy="152723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Longitudinal research:</a:t>
          </a:r>
          <a:r>
            <a:rPr lang="en-US" sz="1400" kern="1200">
              <a:latin typeface="Times New Roman"/>
              <a:cs typeface="Times New Roman"/>
            </a:rPr>
            <a:t> </a:t>
          </a:r>
          <a:br>
            <a:rPr lang="en-US" sz="1400" kern="1200">
              <a:solidFill>
                <a:srgbClr val="010000"/>
              </a:solidFill>
              <a:latin typeface="Times New Roman"/>
              <a:cs typeface="Times New Roman"/>
            </a:rPr>
          </a:br>
          <a:br>
            <a:rPr lang="en-US" sz="1400" kern="1200">
              <a:latin typeface="Times New Roman"/>
              <a:cs typeface="Times New Roman"/>
            </a:rPr>
          </a:br>
          <a:r>
            <a:rPr lang="en-US" sz="1400" kern="1200">
              <a:latin typeface="Times New Roman"/>
              <a:cs typeface="Times New Roman"/>
            </a:rPr>
            <a:t>Track changes in consumer behavior over time, monitoring how responses to sales events evolve across different periods.</a:t>
          </a:r>
        </a:p>
      </dsp:txBody>
      <dsp:txXfrm>
        <a:off x="5324622" y="1782863"/>
        <a:ext cx="2545383" cy="1527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rretailhelper.blogspot.com/2011/10/columbus-day-deals-that-expire-today.html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ckinsey.com/industries/retail/our-insights/navigating-inflation-in-retail-six-actions-for-retailers" TargetMode="External"/><Relationship Id="rId5" Type="http://schemas.openxmlformats.org/officeDocument/2006/relationships/hyperlink" Target="http://www.usnews.com/news/business/articles/2022-11-28/cyber-monday-deals-lure-in-consumers-amid-high-inflation" TargetMode="Externa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7.jpe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9" descr="A group of red shopping bags with white text&#10;&#10;Description automatically generated">
            <a:extLst>
              <a:ext uri="{FF2B5EF4-FFF2-40B4-BE49-F238E27FC236}">
                <a16:creationId xmlns:a16="http://schemas.microsoft.com/office/drawing/2014/main" id="{0F1B041A-8061-9A9B-B643-0C75D00BD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091" t="19280" b="76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9" name="Rectangle 10">
            <a:extLst>
              <a:ext uri="{FF2B5EF4-FFF2-40B4-BE49-F238E27FC236}">
                <a16:creationId xmlns:a16="http://schemas.microsoft.com/office/drawing/2014/main" id="{1195E126-5CB4-434D-8B36-832C6512C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300962" y="605592"/>
            <a:ext cx="8044106" cy="5638800"/>
          </a:xfrm>
          <a:custGeom>
            <a:avLst/>
            <a:gdLst/>
            <a:ahLst/>
            <a:cxnLst/>
            <a:rect l="l" t="t" r="r" b="b"/>
            <a:pathLst>
              <a:path w="8044106" h="5638800">
                <a:moveTo>
                  <a:pt x="8044106" y="0"/>
                </a:moveTo>
                <a:lnTo>
                  <a:pt x="7748589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5106040" y="2614681"/>
            <a:ext cx="6851126" cy="11519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800">
                <a:solidFill>
                  <a:schemeClr val="bg1"/>
                </a:solidFill>
              </a:rPr>
              <a:t>CONSUMER Behavior AND PRACTICE DURING BIG SALE DAYS</a:t>
            </a:r>
            <a:br>
              <a:rPr lang="en-US" sz="3800">
                <a:solidFill>
                  <a:schemeClr val="bg1"/>
                </a:solidFill>
              </a:rPr>
            </a:br>
            <a:r>
              <a:rPr lang="en-US" sz="3800">
                <a:solidFill>
                  <a:schemeClr val="bg1"/>
                </a:solidFill>
              </a:rPr>
              <a:t>(</a:t>
            </a:r>
            <a:r>
              <a:rPr lang="en-US" sz="3800" b="1">
                <a:solidFill>
                  <a:schemeClr val="bg1"/>
                </a:solidFill>
                <a:ea typeface="+mj-lt"/>
                <a:cs typeface="+mj-lt"/>
              </a:rPr>
              <a:t>Aesthetic Care INDUSTRY)</a:t>
            </a:r>
            <a:endParaRPr lang="en-US" sz="3800">
              <a:solidFill>
                <a:schemeClr val="bg1"/>
              </a:solidFill>
              <a:ea typeface="+mj-lt"/>
              <a:cs typeface="+mj-lt"/>
            </a:endParaRPr>
          </a:p>
          <a:p>
            <a:pPr algn="l"/>
            <a:endParaRPr lang="en-US" sz="3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Premium Photo | Set of skin care serums on pink pastel background with  ostrich feathers Skin care concept">
            <a:extLst>
              <a:ext uri="{FF2B5EF4-FFF2-40B4-BE49-F238E27FC236}">
                <a16:creationId xmlns:a16="http://schemas.microsoft.com/office/drawing/2014/main" id="{4A1418CC-05C6-A1E0-F309-D1C8C6F2A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8" b="96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795FC-AEEA-4E4F-196D-6DFB3CB674EA}"/>
              </a:ext>
            </a:extLst>
          </p:cNvPr>
          <p:cNvSpPr txBox="1"/>
          <p:nvPr/>
        </p:nvSpPr>
        <p:spPr>
          <a:xfrm>
            <a:off x="243841" y="1410547"/>
            <a:ext cx="6991515" cy="39962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Trust in Recommendations: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Moderate trust in social media recommendations (average rating: 3.1 out of 5).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Females and younger age groups exhibit higher trust levels.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Willingness to Pay for Influencer-Endorsed Products: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41% willing to pay premium; younger groups more inclined.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Scope &amp; Limitations: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200" b="1" cap="all">
                <a:solidFill>
                  <a:schemeClr val="bg1"/>
                </a:solidFill>
                <a:latin typeface="Times New Roman"/>
                <a:cs typeface="Times New Roman"/>
              </a:rPr>
              <a:t>Data limited to August 2023; sample size may not be fully representative.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br>
              <a:rPr lang="en-US" sz="1000" cap="all"/>
            </a:br>
            <a:endParaRPr lang="en-US" sz="1000" cap="al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r graph with numbers and purple rectangles&#10;&#10;Description automatically generated">
            <a:extLst>
              <a:ext uri="{FF2B5EF4-FFF2-40B4-BE49-F238E27FC236}">
                <a16:creationId xmlns:a16="http://schemas.microsoft.com/office/drawing/2014/main" id="{95996439-6D87-675A-416B-61DA15D9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5" y="1216021"/>
            <a:ext cx="5295543" cy="319056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9FBC21-2015-8CF2-7D87-EE2FF50A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01" y="1566850"/>
            <a:ext cx="5295543" cy="248890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944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text below&#10;&#10;Description automatically generated">
            <a:extLst>
              <a:ext uri="{FF2B5EF4-FFF2-40B4-BE49-F238E27FC236}">
                <a16:creationId xmlns:a16="http://schemas.microsoft.com/office/drawing/2014/main" id="{31030115-99C1-B354-05C7-B466F4E1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5" y="1063775"/>
            <a:ext cx="5295543" cy="3495057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93FF47-5657-29A9-B20A-DEE964C48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01" y="1381507"/>
            <a:ext cx="5295543" cy="2859591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1064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1E1B55B2-9E37-73B0-74BD-7A4D59A1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69" y="321733"/>
            <a:ext cx="10394411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0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CFB61-C948-249F-1F65-20212A139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73" y="321733"/>
            <a:ext cx="9320803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DE3CC-A12B-A6F3-A9A3-55DF2126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652" y="321733"/>
            <a:ext cx="5210845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purple bars&#10;&#10;Description automatically generated">
            <a:extLst>
              <a:ext uri="{FF2B5EF4-FFF2-40B4-BE49-F238E27FC236}">
                <a16:creationId xmlns:a16="http://schemas.microsoft.com/office/drawing/2014/main" id="{18BBF435-8059-FE01-B9E3-AC941BAF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5" y="321733"/>
            <a:ext cx="8823700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C48AC-472F-DFAE-3BD5-465A5F0D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966" y="321733"/>
            <a:ext cx="8272218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e chart with text below&#10;&#10;Description automatically generated">
            <a:extLst>
              <a:ext uri="{FF2B5EF4-FFF2-40B4-BE49-F238E27FC236}">
                <a16:creationId xmlns:a16="http://schemas.microsoft.com/office/drawing/2014/main" id="{632320D2-62D1-E22F-6693-E611CD01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136" y="321733"/>
            <a:ext cx="8631878" cy="4963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stel Background With Smooth White Cream Smear Aesthetic Skincare Photo,  Cream Texture, Cream, Body Cream Background Image And Wallpaper for Free  Download">
            <a:extLst>
              <a:ext uri="{FF2B5EF4-FFF2-40B4-BE49-F238E27FC236}">
                <a16:creationId xmlns:a16="http://schemas.microsoft.com/office/drawing/2014/main" id="{3C9B9892-41E0-0C9E-7449-EEF40853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3AA29-EB43-1100-FFC4-FE47A370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91321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9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F262E-6F67-D4C6-17AB-2C1BFFF9A58A}"/>
              </a:ext>
            </a:extLst>
          </p:cNvPr>
          <p:cNvSpPr txBox="1"/>
          <p:nvPr/>
        </p:nvSpPr>
        <p:spPr>
          <a:xfrm>
            <a:off x="685800" y="2322476"/>
            <a:ext cx="10817328" cy="36313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Shift to Online Shopping: Pandemic-driven shift to online shopping persists, necessitating continued focus on digital platforms by retailers.</a:t>
            </a:r>
            <a:endParaRPr lang="en-US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Stable Sales Volume: Despite external factors like inflation and supply chain disruptions, shopping behaviors remain consistent.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 sz="2100" b="1">
                <a:latin typeface="Times New Roman"/>
                <a:cs typeface="Times New Roman"/>
              </a:rPr>
              <a:t>Retail Strategy Adjustments: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Consider offering larger discounts during periods of high inflation.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Repositioning strategies for future growth, focusing on category management, supply chain visibility, and pricing strategies.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Varied Purchase Drivers: Customer purchases influenced by multiple factors, highlighting the need for flexible retail strategies.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</a:pPr>
            <a:endParaRPr lang="en-US" sz="2100" b="1">
              <a:latin typeface="Times New Roman"/>
              <a:cs typeface="Times New Roman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br>
              <a:rPr lang="en-US" sz="1400" cap="all"/>
            </a:br>
            <a:endParaRPr lang="en-US" sz="1400" cap="all"/>
          </a:p>
        </p:txBody>
      </p:sp>
    </p:spTree>
    <p:extLst>
      <p:ext uri="{BB962C8B-B14F-4D97-AF65-F5344CB8AC3E}">
        <p14:creationId xmlns:p14="http://schemas.microsoft.com/office/powerpoint/2010/main" val="216972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7" name="Rectangle 36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kincare Images – Browse 2,626,547 Stock Photos, Vectors, and Video | Adobe  Stock">
            <a:extLst>
              <a:ext uri="{FF2B5EF4-FFF2-40B4-BE49-F238E27FC236}">
                <a16:creationId xmlns:a16="http://schemas.microsoft.com/office/drawing/2014/main" id="{A9D2B27B-5217-A3F0-E25B-3A5C111D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73004-C4E9-F017-1F63-EC4B0DEC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91321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1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27894-3146-949F-DFA3-E8A91695AF40}"/>
              </a:ext>
            </a:extLst>
          </p:cNvPr>
          <p:cNvSpPr txBox="1"/>
          <p:nvPr/>
        </p:nvSpPr>
        <p:spPr>
          <a:xfrm>
            <a:off x="685800" y="1546325"/>
            <a:ext cx="10707671" cy="40867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71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500">
                <a:latin typeface="Times New Roman"/>
                <a:cs typeface="Times New Roman"/>
              </a:rPr>
              <a:t>This Project Examines The Intricate Relationship Between Social Media Trends, Consumer Trust In Influencers, And The Efficacy Of Influencer Partnerships In Shaping Consumer Behavior Within The Aesthetic Care Industry. </a:t>
            </a:r>
          </a:p>
          <a:p>
            <a:pPr marL="571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500">
                <a:latin typeface="Times New Roman"/>
                <a:cs typeface="Times New Roman"/>
              </a:rPr>
              <a:t>We Delve Into The Dynamic Landscape Of Social Media, Analyzing Trends And Platform Dynamics, Including The Impact Of Emerging Platforms Like </a:t>
            </a:r>
            <a:r>
              <a:rPr lang="en-US" sz="1500" err="1">
                <a:latin typeface="Times New Roman"/>
                <a:cs typeface="Times New Roman"/>
              </a:rPr>
              <a:t>Tiktok</a:t>
            </a:r>
            <a:r>
              <a:rPr lang="en-US" sz="1500">
                <a:latin typeface="Times New Roman"/>
                <a:cs typeface="Times New Roman"/>
              </a:rPr>
              <a:t> And The Influence Of Video Content During High-traffic Sales Events Such As Black Friday.</a:t>
            </a:r>
          </a:p>
          <a:p>
            <a:pPr marL="571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500">
                <a:latin typeface="Times New Roman"/>
                <a:cs typeface="Times New Roman"/>
              </a:rPr>
              <a:t>Furthermore, We Scrutinize The Critical Role Of Consumer Trust In Influencers, Exploring Authenticity, Expertise, And Perceived Value Alignment In Driving Purchasing Decisions. </a:t>
            </a:r>
          </a:p>
          <a:p>
            <a:pPr marL="571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500">
                <a:latin typeface="Times New Roman"/>
                <a:cs typeface="Times New Roman"/>
              </a:rPr>
              <a:t>Additionally, We Evaluate Various Influencer Partnership Models, From Affiliate Marketing To Sponsored Content, Aiming To Identify The Most Effective Strategies For Driving Consumer Engagement And Sales In The Aesthetic Care Market</a:t>
            </a:r>
            <a:r>
              <a:rPr lang="en-US" sz="1500" cap="al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616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20 skincare rules everyone should follow | Yardbarker">
            <a:extLst>
              <a:ext uri="{FF2B5EF4-FFF2-40B4-BE49-F238E27FC236}">
                <a16:creationId xmlns:a16="http://schemas.microsoft.com/office/drawing/2014/main" id="{107DF42D-AD7E-15B1-FF11-E9D234F8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EDC45-81F5-988F-BC59-A482506C98A8}"/>
              </a:ext>
            </a:extLst>
          </p:cNvPr>
          <p:cNvSpPr txBox="1"/>
          <p:nvPr/>
        </p:nvSpPr>
        <p:spPr>
          <a:xfrm>
            <a:off x="1287695" y="1966816"/>
            <a:ext cx="9616610" cy="2481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477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My Journey With Makeup (and Myself!) — MA:E MAGAZINE">
            <a:extLst>
              <a:ext uri="{FF2B5EF4-FFF2-40B4-BE49-F238E27FC236}">
                <a16:creationId xmlns:a16="http://schemas.microsoft.com/office/drawing/2014/main" id="{132ED585-ACD2-7801-F77B-3E5309641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7000"/>
          </a:blip>
          <a:srcRect t="31018" r="9091" b="28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9F5CF-4734-4390-A0FD-A5F8B293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87C9A-33AB-B34E-B437-07B982DDD8C4}"/>
              </a:ext>
            </a:extLst>
          </p:cNvPr>
          <p:cNvSpPr txBox="1"/>
          <p:nvPr/>
        </p:nvSpPr>
        <p:spPr>
          <a:xfrm>
            <a:off x="685801" y="2446867"/>
            <a:ext cx="6397155" cy="29446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Press. “Cyber Monday Deals Lure In Consumers Amid High Inflation.” US News &amp; World Report, 28 Nov. 2022, 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Www.Usnews.Com/News/Business/Articles/2022-11-28/Cyber-monday-deals-lure-in-consumers-amid-high-i Nflation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Blackfriday.Com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Staff. “Black Friday History And Statistics.” </a:t>
            </a: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Blackfriday.Com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22 Mar. 2023, </a:t>
            </a: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Blackfriday.Com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/News/Black-</a:t>
            </a: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friday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-history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Omar. “Amazon Sales Data 2023 | Statistics That Will Blow Your Mind.” OJ Digital Solutions, 11 Jan. 2023, </a:t>
            </a: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Ojdigitalsolutions.Com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/Amazon-sales-data.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“Navigating Inflation In Retail: Six Actions For Retailers.” </a:t>
            </a:r>
            <a:r>
              <a:rPr lang="en-US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Mckinsey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Company, 2 June 2022,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Www.Mckinsey.Com/Industries/Retail/Our-insights/Navigating-inflation-in-retail-six-actions-for-retailers</a:t>
            </a: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30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Get ready with me: all about skincare | YouAlberta">
            <a:extLst>
              <a:ext uri="{FF2B5EF4-FFF2-40B4-BE49-F238E27FC236}">
                <a16:creationId xmlns:a16="http://schemas.microsoft.com/office/drawing/2014/main" id="{32E4001A-F73D-9E37-BC87-E112F58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9091"/>
          <a:stretch/>
        </p:blipFill>
        <p:spPr>
          <a:xfrm>
            <a:off x="3243" y="-1491"/>
            <a:ext cx="8108542" cy="4563183"/>
          </a:xfrm>
          <a:prstGeom prst="rect">
            <a:avLst/>
          </a:prstGeom>
          <a:effectLst>
            <a:reflection stA="520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F1CA5-A264-3143-FC97-93AB7EB6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45678"/>
            <a:ext cx="10792837" cy="115196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94DB556-9090-62CF-B2EE-2719965D40F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76927703"/>
              </p:ext>
            </p:extLst>
          </p:nvPr>
        </p:nvGraphicFramePr>
        <p:xfrm>
          <a:off x="1479369" y="-271327"/>
          <a:ext cx="9604660" cy="6021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64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5AF56-35FB-A7DF-C832-9B8B36E2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515" y="685800"/>
            <a:ext cx="3103122" cy="5400892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28438-DACA-5DDC-00D5-4AEAEEE6836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67391832"/>
              </p:ext>
            </p:extLst>
          </p:nvPr>
        </p:nvGraphicFramePr>
        <p:xfrm>
          <a:off x="685800" y="643468"/>
          <a:ext cx="6208437" cy="532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05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Preppy Skincare Wallpapers - Wallpaper Cave">
            <a:extLst>
              <a:ext uri="{FF2B5EF4-FFF2-40B4-BE49-F238E27FC236}">
                <a16:creationId xmlns:a16="http://schemas.microsoft.com/office/drawing/2014/main" id="{CDEF6AC0-0D47-44D5-C8B9-0E2FC99E9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28345" r="-1" b="27964"/>
          <a:stretch/>
        </p:blipFill>
        <p:spPr>
          <a:xfrm>
            <a:off x="-68016" y="10"/>
            <a:ext cx="12047744" cy="6599228"/>
          </a:xfrm>
          <a:prstGeom prst="rect">
            <a:avLst/>
          </a:prstGeom>
          <a:ln>
            <a:noFill/>
          </a:ln>
        </p:spPr>
      </p:pic>
      <p:sp>
        <p:nvSpPr>
          <p:cNvPr id="52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64D3B-E387-6FDF-7F69-3D4888BA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8" y="66539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/>
              <a:t>Analytical approach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8F89EC1F-3B11-72D3-CBC8-51813233D16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4649227"/>
              </p:ext>
            </p:extLst>
          </p:nvPr>
        </p:nvGraphicFramePr>
        <p:xfrm>
          <a:off x="685800" y="2063396"/>
          <a:ext cx="10394707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19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1,959 Skin Care Wallpaper Stock Video Footage - 4K and HD Video Clips |  Shutterstock">
            <a:extLst>
              <a:ext uri="{FF2B5EF4-FFF2-40B4-BE49-F238E27FC236}">
                <a16:creationId xmlns:a16="http://schemas.microsoft.com/office/drawing/2014/main" id="{60A0F89C-3D37-1BF7-6AB5-D4AEB2A04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C0185-0E1A-FE55-5038-6D9DE465AB13}"/>
              </a:ext>
            </a:extLst>
          </p:cNvPr>
          <p:cNvSpPr txBox="1"/>
          <p:nvPr/>
        </p:nvSpPr>
        <p:spPr>
          <a:xfrm>
            <a:off x="685801" y="1075267"/>
            <a:ext cx="6397155" cy="51773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Market basket analysis: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 understand which products are commonly purchased together to create targeted promotions or bundle deals.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Customer segmentation: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 divide consumers into groups based on behavior and preferences to create targeted marketing strategies.</a:t>
            </a:r>
            <a:endParaRPr lang="en-US">
              <a:solidFill>
                <a:schemeClr val="bg1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Predictive modeling: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 predict consumer behavior and sales based on past data and trends to inform decisions on inventory, promotions, and pricing.</a:t>
            </a:r>
            <a:endParaRPr lang="en-US">
              <a:solidFill>
                <a:schemeClr val="bg1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br>
              <a:rPr lang="en-US" sz="1500" cap="all"/>
            </a:br>
            <a:endParaRPr lang="en-US" cap="all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1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2" name="Rectangle 21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BCBA-61EB-F1C6-17A1-3746EBDF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45678"/>
            <a:ext cx="10792837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SURVEY OVERVIEW</a:t>
            </a:r>
            <a:endParaRPr lang="en-US"/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4FB0D5B9-FA80-B61D-8AE7-F3D29D46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66" r="38853" b="1"/>
          <a:stretch/>
        </p:blipFill>
        <p:spPr>
          <a:xfrm>
            <a:off x="-11727" y="815"/>
            <a:ext cx="3314751" cy="456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1068D-B9DA-D250-A3A6-3EA17090DC0A}"/>
              </a:ext>
            </a:extLst>
          </p:cNvPr>
          <p:cNvSpPr txBox="1"/>
          <p:nvPr/>
        </p:nvSpPr>
        <p:spPr>
          <a:xfrm>
            <a:off x="3649708" y="-1012917"/>
            <a:ext cx="8039839" cy="4776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b="1" cap="all">
              <a:latin typeface="Times New Roman"/>
              <a:cs typeface="Times New Roman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b="1" cap="all">
              <a:latin typeface="Times New Roman"/>
              <a:cs typeface="Times New Roman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b="1" cap="all">
              <a:latin typeface="Times New Roman"/>
              <a:cs typeface="Times New Roman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b="1" cap="all">
              <a:latin typeface="Times New Roman"/>
              <a:cs typeface="Times New Roman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b="1" cap="all">
              <a:latin typeface="Times New Roman"/>
              <a:cs typeface="Times New Roman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b="1">
                <a:latin typeface="Times New Roman"/>
                <a:cs typeface="Times New Roman"/>
              </a:rPr>
              <a:t>Purpose:  </a:t>
            </a:r>
            <a:r>
              <a:rPr lang="en-US" sz="1400">
                <a:latin typeface="Times New Roman"/>
                <a:cs typeface="Times New Roman"/>
              </a:rPr>
              <a:t>Understand Factors Influencing Skincare Purchasing Decisions.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b="1">
                <a:latin typeface="Times New Roman"/>
                <a:cs typeface="Times New Roman"/>
              </a:rPr>
              <a:t>Key Factors:</a:t>
            </a:r>
            <a:endParaRPr lang="en-US" sz="1400">
              <a:latin typeface="Times New Roman"/>
              <a:cs typeface="Times New Roman"/>
            </a:endParaRP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Demographics:</a:t>
            </a:r>
            <a:r>
              <a:rPr lang="en-US" sz="1400">
                <a:latin typeface="Times New Roman"/>
                <a:cs typeface="Times New Roman"/>
              </a:rPr>
              <a:t> Age And Gender Insights.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Social Media Usage:</a:t>
            </a:r>
            <a:r>
              <a:rPr lang="en-US" sz="1400">
                <a:latin typeface="Times New Roman"/>
                <a:cs typeface="Times New Roman"/>
              </a:rPr>
              <a:t> Platforms Used And Frequency.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Influence Of Social Media:</a:t>
            </a:r>
            <a:r>
              <a:rPr lang="en-US" sz="1400">
                <a:latin typeface="Times New Roman"/>
                <a:cs typeface="Times New Roman"/>
              </a:rPr>
              <a:t> Direct Impact On Purchases And Content Preferences.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Trust In Recommendations:</a:t>
            </a:r>
            <a:r>
              <a:rPr lang="en-US" sz="1400">
                <a:latin typeface="Times New Roman"/>
                <a:cs typeface="Times New Roman"/>
              </a:rPr>
              <a:t> Comparison Between Social Media And Traditional Marketing Channels.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Behavioral Impact:</a:t>
            </a:r>
            <a:r>
              <a:rPr lang="en-US" sz="1400">
                <a:latin typeface="Times New Roman"/>
                <a:cs typeface="Times New Roman"/>
              </a:rPr>
              <a:t> Post-exposure Actions And Influence Of Promotions.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Willingness To Pay Premium:</a:t>
            </a:r>
            <a:r>
              <a:rPr lang="en-US" sz="1400">
                <a:latin typeface="Times New Roman"/>
                <a:cs typeface="Times New Roman"/>
              </a:rPr>
              <a:t> Attitude Towards Influencer Endorsements And Multiple Influencers.</a:t>
            </a:r>
          </a:p>
          <a:p>
            <a:pPr marL="80010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Wingdings"/>
              <a:buChar char="ü"/>
            </a:pPr>
            <a:r>
              <a:rPr lang="en-US" sz="1400" b="1">
                <a:latin typeface="Times New Roman"/>
                <a:cs typeface="Times New Roman"/>
              </a:rPr>
              <a:t>Perception Of Brands:</a:t>
            </a:r>
            <a:r>
              <a:rPr lang="en-US" sz="1400">
                <a:latin typeface="Times New Roman"/>
                <a:cs typeface="Times New Roman"/>
              </a:rPr>
              <a:t> Quality And Credibility Comparison Between Influencer-promoted And Traditional Brands.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400" b="1">
                <a:latin typeface="Times New Roman"/>
                <a:cs typeface="Times New Roman"/>
              </a:rPr>
              <a:t>Data Collection:</a:t>
            </a:r>
            <a:r>
              <a:rPr lang="en-US" sz="1400">
                <a:latin typeface="Times New Roman"/>
                <a:cs typeface="Times New Roman"/>
              </a:rPr>
              <a:t>  120+ Responses Via Google Forms From Students, Graduates, And Professionals.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400" cap="all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skincare.jpg">
            <a:extLst>
              <a:ext uri="{FF2B5EF4-FFF2-40B4-BE49-F238E27FC236}">
                <a16:creationId xmlns:a16="http://schemas.microsoft.com/office/drawing/2014/main" id="{E2A7C569-D7E1-5DA5-4404-02AE58813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91" r="9091"/>
          <a:stretch/>
        </p:blipFill>
        <p:spPr>
          <a:xfrm>
            <a:off x="-507023" y="-1491"/>
            <a:ext cx="7659507" cy="4331862"/>
          </a:xfrm>
          <a:prstGeom prst="rect">
            <a:avLst/>
          </a:prstGeom>
          <a:effectLst>
            <a:outerShdw blurRad="1193800" dist="38100" dir="2700000">
              <a:srgbClr val="000000">
                <a:alpha val="40000"/>
              </a:srgbClr>
            </a:outerShdw>
            <a:reflection stA="520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A2C7-3DB6-425F-421E-26B31DED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45678"/>
            <a:ext cx="10792837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INSIGHTS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9C09-8CA9-6050-65B6-69DC7AF08517}"/>
              </a:ext>
            </a:extLst>
          </p:cNvPr>
          <p:cNvSpPr txBox="1"/>
          <p:nvPr/>
        </p:nvSpPr>
        <p:spPr>
          <a:xfrm>
            <a:off x="7337244" y="361405"/>
            <a:ext cx="4658465" cy="43137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endParaRPr lang="en-US" sz="1500" cap="all"/>
          </a:p>
          <a:p>
            <a:pPr marL="685800" lvl="1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AutoNum type="arabicPeriod"/>
            </a:pP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Trends Analyzed To Visualize Results.</a:t>
            </a:r>
          </a:p>
          <a:p>
            <a:pPr marL="685800" lvl="1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AutoNum type="arabicPeriod"/>
            </a:pP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Utilized Pie Charts And Bar Graphs For Representation.</a:t>
            </a:r>
          </a:p>
          <a:p>
            <a:pPr marL="685800" lvl="1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AutoNum type="arabicPeriod"/>
            </a:pP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Impact On Sales Events:</a:t>
            </a:r>
          </a:p>
          <a:p>
            <a:pPr marL="7429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 sz="1500">
                <a:latin typeface="Times New Roman"/>
                <a:cs typeface="Times New Roman"/>
              </a:rPr>
              <a:t>Insights Applicable To High-sales Events Like Big Billion Day Or Black Friday.</a:t>
            </a:r>
          </a:p>
          <a:p>
            <a:pPr marL="7429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 sz="1500">
                <a:latin typeface="Times New Roman"/>
                <a:cs typeface="Times New Roman"/>
              </a:rPr>
              <a:t>Helps In Designing Targeted Campaigns Leveraging influencer partnerships And Promotions.</a:t>
            </a:r>
          </a:p>
          <a:p>
            <a:pPr marL="7429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r>
              <a:rPr lang="en-US" sz="1500">
                <a:latin typeface="Times New Roman"/>
                <a:cs typeface="Times New Roman"/>
              </a:rPr>
              <a:t>Enhances Sales Strategy By Capitalizing On Increased Traffic and urgency Of Special Sales Days.</a:t>
            </a:r>
          </a:p>
          <a:p>
            <a:pPr marL="628650" lvl="1" indent="-285750" defTabSz="914400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endParaRPr lang="en-US" sz="1500">
              <a:latin typeface="Impact"/>
              <a:cs typeface="Times New Roman"/>
            </a:endParaRPr>
          </a:p>
          <a:p>
            <a:pPr marL="685800" lvl="1" indent="-3429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Tx/>
              <a:buAutoNum type="arabicPeriod"/>
            </a:pPr>
            <a:endParaRPr lang="en-US" sz="1500">
              <a:latin typeface="Times New Roman"/>
              <a:cs typeface="Times New Roman"/>
            </a:endParaRPr>
          </a:p>
          <a:p>
            <a:pPr marL="571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/>
              <a:buChar char="•"/>
            </a:pPr>
            <a:endParaRPr lang="en-US" sz="1500" cap="all">
              <a:latin typeface="Impact" panose="020B080603090205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17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E2A69-70D2-D4AB-76B3-2DC53457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45678"/>
            <a:ext cx="10792837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Findings &amp; Recommendations</a:t>
            </a:r>
            <a:endParaRPr lang="en-US"/>
          </a:p>
        </p:txBody>
      </p:sp>
      <p:pic>
        <p:nvPicPr>
          <p:cNvPr id="5" name="Picture 4" descr="Premium Photo | Set of skin care serums on pink pastel background with  ostrich feathers Skin care concept">
            <a:extLst>
              <a:ext uri="{FF2B5EF4-FFF2-40B4-BE49-F238E27FC236}">
                <a16:creationId xmlns:a16="http://schemas.microsoft.com/office/drawing/2014/main" id="{729B8841-AFCF-ED16-FC76-5737BC783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8" b="9676"/>
          <a:stretch/>
        </p:blipFill>
        <p:spPr>
          <a:xfrm>
            <a:off x="717618" y="1080286"/>
            <a:ext cx="4931275" cy="2773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DE5F4-7852-4D99-A426-EC2A0965D93F}"/>
              </a:ext>
            </a:extLst>
          </p:cNvPr>
          <p:cNvSpPr txBox="1"/>
          <p:nvPr/>
        </p:nvSpPr>
        <p:spPr>
          <a:xfrm>
            <a:off x="6092190" y="674369"/>
            <a:ext cx="5386447" cy="35109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>
                <a:latin typeface="Times New Roman"/>
                <a:cs typeface="Times New Roman"/>
              </a:rPr>
              <a:t>Social Media Platform Usage:</a:t>
            </a:r>
            <a:endParaRPr lang="en-US" sz="1100" cap="all">
              <a:latin typeface="Times New Roman"/>
              <a:cs typeface="Times New Roman"/>
            </a:endParaRP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Instagram (48%) And </a:t>
            </a:r>
            <a:r>
              <a:rPr lang="en-US" sz="1100" cap="all" err="1">
                <a:latin typeface="Times New Roman"/>
                <a:cs typeface="Times New Roman"/>
              </a:rPr>
              <a:t>Youtube</a:t>
            </a:r>
            <a:r>
              <a:rPr lang="en-US" sz="1100" cap="all">
                <a:latin typeface="Times New Roman"/>
                <a:cs typeface="Times New Roman"/>
              </a:rPr>
              <a:t> (46%) Are Primary Sources For Skincare Info.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Younger Age Groups Favor Instagram And </a:t>
            </a:r>
            <a:r>
              <a:rPr lang="en-US" sz="1100" cap="all" err="1">
                <a:latin typeface="Times New Roman"/>
                <a:cs typeface="Times New Roman"/>
              </a:rPr>
              <a:t>Youtube</a:t>
            </a:r>
            <a:r>
              <a:rPr lang="en-US" sz="1100" cap="all">
                <a:latin typeface="Times New Roman"/>
                <a:cs typeface="Times New Roman"/>
              </a:rPr>
              <a:t>; Older Groups Prefer Facebook.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>
                <a:latin typeface="Times New Roman"/>
                <a:cs typeface="Times New Roman"/>
              </a:rPr>
              <a:t>Frequency Of Usage:</a:t>
            </a:r>
            <a:endParaRPr lang="en-US" sz="1100" cap="all">
              <a:latin typeface="Times New Roman"/>
              <a:cs typeface="Times New Roman"/>
            </a:endParaRP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18-24 And 25-34 Age Groups Use Social Media More Frequently.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Older Age Groups Engage On A Monthly Or Weekly Basis.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b="1" cap="all">
                <a:latin typeface="Times New Roman"/>
                <a:cs typeface="Times New Roman"/>
              </a:rPr>
              <a:t>Influence On Purchasing:</a:t>
            </a:r>
            <a:endParaRPr lang="en-US" sz="1100" cap="all">
              <a:latin typeface="Times New Roman"/>
              <a:cs typeface="Times New Roman"/>
            </a:endParaRP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Influencer Reviews (36%), Brand Ads (31%), And User Testimonials (31%) Drive Decisions.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100" cap="all">
                <a:latin typeface="Times New Roman"/>
                <a:cs typeface="Times New Roman"/>
              </a:rPr>
              <a:t>Younger Groups Prefer Influencer Content; Older Groups Trust Ads And Peer Recommendations More.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100" cap="all"/>
          </a:p>
        </p:txBody>
      </p:sp>
    </p:spTree>
    <p:extLst>
      <p:ext uri="{BB962C8B-B14F-4D97-AF65-F5344CB8AC3E}">
        <p14:creationId xmlns:p14="http://schemas.microsoft.com/office/powerpoint/2010/main" val="13370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0</TotalTime>
  <Words>1094</Words>
  <Application>Microsoft Macintosh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Impact</vt:lpstr>
      <vt:lpstr>Times New Roman</vt:lpstr>
      <vt:lpstr>Wingdings</vt:lpstr>
      <vt:lpstr>Main Event</vt:lpstr>
      <vt:lpstr>CONSUMER Behavior AND PRACTICE DURING BIG SALE DAYS (Aesthetic Care INDUSTRY) </vt:lpstr>
      <vt:lpstr>INTRODUCTION</vt:lpstr>
      <vt:lpstr>OBJECTIVE</vt:lpstr>
      <vt:lpstr>Research questions</vt:lpstr>
      <vt:lpstr>Analytical approach</vt:lpstr>
      <vt:lpstr>PowerPoint Presentation</vt:lpstr>
      <vt:lpstr>SURVEY OVERVIEW</vt:lpstr>
      <vt:lpstr>INSIGHTS</vt:lpstr>
      <vt:lpstr>Findings &amp;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Ranjabati Chowdhury</cp:lastModifiedBy>
  <cp:revision>4</cp:revision>
  <dcterms:created xsi:type="dcterms:W3CDTF">2024-05-08T21:33:12Z</dcterms:created>
  <dcterms:modified xsi:type="dcterms:W3CDTF">2024-05-29T02:06:24Z</dcterms:modified>
</cp:coreProperties>
</file>